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Lst>
  <p:sldSz cy="10287000" cx="18288000"/>
  <p:notesSz cx="6858000" cy="9144000"/>
  <p:embeddedFontLst>
    <p:embeddedFont>
      <p:font typeface="Quicksand"/>
      <p:bold r:id="rId66"/>
    </p:embeddedFont>
    <p:embeddedFont>
      <p:font typeface="Quicksand SemiBold"/>
      <p:regular r:id="rId67"/>
      <p:bold r:id="rId68"/>
    </p:embeddedFont>
    <p:embeddedFont>
      <p:font typeface="Dancing Script"/>
      <p:regular r:id="rId69"/>
      <p:bold r:id="rId70"/>
    </p:embeddedFont>
    <p:embeddedFont>
      <p:font typeface="Quicksand Medium"/>
      <p:regular r:id="rId71"/>
      <p:bold r:id="rId7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 uri="GoogleSlidesCustomDataVersion2">
      <go:slidesCustomData xmlns:go="http://customooxmlschemas.google.com/" r:id="rId73" roundtripDataSignature="AMtx7mjC1FYeyIfbErCzvGJzkC8ypTtTA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customschemas.google.com/relationships/presentationmetadata" Target="metadata"/><Relationship Id="rId72" Type="http://schemas.openxmlformats.org/officeDocument/2006/relationships/font" Target="fonts/QuicksandMedium-bold.fntdata"/><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71" Type="http://schemas.openxmlformats.org/officeDocument/2006/relationships/font" Target="fonts/QuicksandMedium-regular.fntdata"/><Relationship Id="rId70" Type="http://schemas.openxmlformats.org/officeDocument/2006/relationships/font" Target="fonts/DancingScript-bold.fntdata"/><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font" Target="fonts/Quicksand-bold.fntdata"/><Relationship Id="rId21" Type="http://schemas.openxmlformats.org/officeDocument/2006/relationships/slide" Target="slides/slide16.xml"/><Relationship Id="rId65" Type="http://schemas.openxmlformats.org/officeDocument/2006/relationships/slide" Target="slides/slide60.xml"/><Relationship Id="rId24" Type="http://schemas.openxmlformats.org/officeDocument/2006/relationships/slide" Target="slides/slide19.xml"/><Relationship Id="rId68" Type="http://schemas.openxmlformats.org/officeDocument/2006/relationships/font" Target="fonts/QuicksandSemiBold-bold.fntdata"/><Relationship Id="rId23" Type="http://schemas.openxmlformats.org/officeDocument/2006/relationships/slide" Target="slides/slide18.xml"/><Relationship Id="rId67" Type="http://schemas.openxmlformats.org/officeDocument/2006/relationships/font" Target="fonts/QuicksandSemiBold-regular.fntdata"/><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font" Target="fonts/DancingScript-regular.fntdata"/><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p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p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p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1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p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1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p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2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p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2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p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2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p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2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p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2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p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2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p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2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p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2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p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2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p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2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p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3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p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3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p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3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p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3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p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3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p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3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p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3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p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3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p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3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p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3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p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4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 name="Shape 518"/>
        <p:cNvGrpSpPr/>
        <p:nvPr/>
      </p:nvGrpSpPr>
      <p:grpSpPr>
        <a:xfrm>
          <a:off x="0" y="0"/>
          <a:ext cx="0" cy="0"/>
          <a:chOff x="0" y="0"/>
          <a:chExt cx="0" cy="0"/>
        </a:xfrm>
      </p:grpSpPr>
      <p:sp>
        <p:nvSpPr>
          <p:cNvPr id="519" name="Google Shape;519;p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4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p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4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 name="Shape 538"/>
        <p:cNvGrpSpPr/>
        <p:nvPr/>
      </p:nvGrpSpPr>
      <p:grpSpPr>
        <a:xfrm>
          <a:off x="0" y="0"/>
          <a:ext cx="0" cy="0"/>
          <a:chOff x="0" y="0"/>
          <a:chExt cx="0" cy="0"/>
        </a:xfrm>
      </p:grpSpPr>
      <p:sp>
        <p:nvSpPr>
          <p:cNvPr id="539" name="Google Shape;539;p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4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4" name="Shape 554"/>
        <p:cNvGrpSpPr/>
        <p:nvPr/>
      </p:nvGrpSpPr>
      <p:grpSpPr>
        <a:xfrm>
          <a:off x="0" y="0"/>
          <a:ext cx="0" cy="0"/>
          <a:chOff x="0" y="0"/>
          <a:chExt cx="0" cy="0"/>
        </a:xfrm>
      </p:grpSpPr>
      <p:sp>
        <p:nvSpPr>
          <p:cNvPr id="555" name="Google Shape;555;p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4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4" name="Shape 564"/>
        <p:cNvGrpSpPr/>
        <p:nvPr/>
      </p:nvGrpSpPr>
      <p:grpSpPr>
        <a:xfrm>
          <a:off x="0" y="0"/>
          <a:ext cx="0" cy="0"/>
          <a:chOff x="0" y="0"/>
          <a:chExt cx="0" cy="0"/>
        </a:xfrm>
      </p:grpSpPr>
      <p:sp>
        <p:nvSpPr>
          <p:cNvPr id="565" name="Google Shape;565;p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4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6" name="Shape 576"/>
        <p:cNvGrpSpPr/>
        <p:nvPr/>
      </p:nvGrpSpPr>
      <p:grpSpPr>
        <a:xfrm>
          <a:off x="0" y="0"/>
          <a:ext cx="0" cy="0"/>
          <a:chOff x="0" y="0"/>
          <a:chExt cx="0" cy="0"/>
        </a:xfrm>
      </p:grpSpPr>
      <p:sp>
        <p:nvSpPr>
          <p:cNvPr id="577" name="Google Shape;577;p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4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8" name="Shape 588"/>
        <p:cNvGrpSpPr/>
        <p:nvPr/>
      </p:nvGrpSpPr>
      <p:grpSpPr>
        <a:xfrm>
          <a:off x="0" y="0"/>
          <a:ext cx="0" cy="0"/>
          <a:chOff x="0" y="0"/>
          <a:chExt cx="0" cy="0"/>
        </a:xfrm>
      </p:grpSpPr>
      <p:sp>
        <p:nvSpPr>
          <p:cNvPr id="589" name="Google Shape;589;p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4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0" name="Shape 600"/>
        <p:cNvGrpSpPr/>
        <p:nvPr/>
      </p:nvGrpSpPr>
      <p:grpSpPr>
        <a:xfrm>
          <a:off x="0" y="0"/>
          <a:ext cx="0" cy="0"/>
          <a:chOff x="0" y="0"/>
          <a:chExt cx="0" cy="0"/>
        </a:xfrm>
      </p:grpSpPr>
      <p:sp>
        <p:nvSpPr>
          <p:cNvPr id="601" name="Google Shape;601;p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4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2" name="Shape 612"/>
        <p:cNvGrpSpPr/>
        <p:nvPr/>
      </p:nvGrpSpPr>
      <p:grpSpPr>
        <a:xfrm>
          <a:off x="0" y="0"/>
          <a:ext cx="0" cy="0"/>
          <a:chOff x="0" y="0"/>
          <a:chExt cx="0" cy="0"/>
        </a:xfrm>
      </p:grpSpPr>
      <p:sp>
        <p:nvSpPr>
          <p:cNvPr id="613" name="Google Shape;613;p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4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2" name="Shape 622"/>
        <p:cNvGrpSpPr/>
        <p:nvPr/>
      </p:nvGrpSpPr>
      <p:grpSpPr>
        <a:xfrm>
          <a:off x="0" y="0"/>
          <a:ext cx="0" cy="0"/>
          <a:chOff x="0" y="0"/>
          <a:chExt cx="0" cy="0"/>
        </a:xfrm>
      </p:grpSpPr>
      <p:sp>
        <p:nvSpPr>
          <p:cNvPr id="623" name="Google Shape;623;p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5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2" name="Shape 632"/>
        <p:cNvGrpSpPr/>
        <p:nvPr/>
      </p:nvGrpSpPr>
      <p:grpSpPr>
        <a:xfrm>
          <a:off x="0" y="0"/>
          <a:ext cx="0" cy="0"/>
          <a:chOff x="0" y="0"/>
          <a:chExt cx="0" cy="0"/>
        </a:xfrm>
      </p:grpSpPr>
      <p:sp>
        <p:nvSpPr>
          <p:cNvPr id="633" name="Google Shape;633;p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5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2" name="Shape 642"/>
        <p:cNvGrpSpPr/>
        <p:nvPr/>
      </p:nvGrpSpPr>
      <p:grpSpPr>
        <a:xfrm>
          <a:off x="0" y="0"/>
          <a:ext cx="0" cy="0"/>
          <a:chOff x="0" y="0"/>
          <a:chExt cx="0" cy="0"/>
        </a:xfrm>
      </p:grpSpPr>
      <p:sp>
        <p:nvSpPr>
          <p:cNvPr id="643" name="Google Shape;643;p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5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2" name="Shape 652"/>
        <p:cNvGrpSpPr/>
        <p:nvPr/>
      </p:nvGrpSpPr>
      <p:grpSpPr>
        <a:xfrm>
          <a:off x="0" y="0"/>
          <a:ext cx="0" cy="0"/>
          <a:chOff x="0" y="0"/>
          <a:chExt cx="0" cy="0"/>
        </a:xfrm>
      </p:grpSpPr>
      <p:sp>
        <p:nvSpPr>
          <p:cNvPr id="653" name="Google Shape;653;p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5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2" name="Shape 662"/>
        <p:cNvGrpSpPr/>
        <p:nvPr/>
      </p:nvGrpSpPr>
      <p:grpSpPr>
        <a:xfrm>
          <a:off x="0" y="0"/>
          <a:ext cx="0" cy="0"/>
          <a:chOff x="0" y="0"/>
          <a:chExt cx="0" cy="0"/>
        </a:xfrm>
      </p:grpSpPr>
      <p:sp>
        <p:nvSpPr>
          <p:cNvPr id="663" name="Google Shape;663;p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5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2" name="Shape 672"/>
        <p:cNvGrpSpPr/>
        <p:nvPr/>
      </p:nvGrpSpPr>
      <p:grpSpPr>
        <a:xfrm>
          <a:off x="0" y="0"/>
          <a:ext cx="0" cy="0"/>
          <a:chOff x="0" y="0"/>
          <a:chExt cx="0" cy="0"/>
        </a:xfrm>
      </p:grpSpPr>
      <p:sp>
        <p:nvSpPr>
          <p:cNvPr id="673" name="Google Shape;673;p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5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2" name="Shape 682"/>
        <p:cNvGrpSpPr/>
        <p:nvPr/>
      </p:nvGrpSpPr>
      <p:grpSpPr>
        <a:xfrm>
          <a:off x="0" y="0"/>
          <a:ext cx="0" cy="0"/>
          <a:chOff x="0" y="0"/>
          <a:chExt cx="0" cy="0"/>
        </a:xfrm>
      </p:grpSpPr>
      <p:sp>
        <p:nvSpPr>
          <p:cNvPr id="683" name="Google Shape;683;p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5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8" name="Shape 698"/>
        <p:cNvGrpSpPr/>
        <p:nvPr/>
      </p:nvGrpSpPr>
      <p:grpSpPr>
        <a:xfrm>
          <a:off x="0" y="0"/>
          <a:ext cx="0" cy="0"/>
          <a:chOff x="0" y="0"/>
          <a:chExt cx="0" cy="0"/>
        </a:xfrm>
      </p:grpSpPr>
      <p:sp>
        <p:nvSpPr>
          <p:cNvPr id="699" name="Google Shape;699;p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5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6" name="Shape 706"/>
        <p:cNvGrpSpPr/>
        <p:nvPr/>
      </p:nvGrpSpPr>
      <p:grpSpPr>
        <a:xfrm>
          <a:off x="0" y="0"/>
          <a:ext cx="0" cy="0"/>
          <a:chOff x="0" y="0"/>
          <a:chExt cx="0" cy="0"/>
        </a:xfrm>
      </p:grpSpPr>
      <p:sp>
        <p:nvSpPr>
          <p:cNvPr id="707" name="Google Shape;707;p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5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4" name="Shape 714"/>
        <p:cNvGrpSpPr/>
        <p:nvPr/>
      </p:nvGrpSpPr>
      <p:grpSpPr>
        <a:xfrm>
          <a:off x="0" y="0"/>
          <a:ext cx="0" cy="0"/>
          <a:chOff x="0" y="0"/>
          <a:chExt cx="0" cy="0"/>
        </a:xfrm>
      </p:grpSpPr>
      <p:sp>
        <p:nvSpPr>
          <p:cNvPr id="715" name="Google Shape;715;p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5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3" name="Shape 723"/>
        <p:cNvGrpSpPr/>
        <p:nvPr/>
      </p:nvGrpSpPr>
      <p:grpSpPr>
        <a:xfrm>
          <a:off x="0" y="0"/>
          <a:ext cx="0" cy="0"/>
          <a:chOff x="0" y="0"/>
          <a:chExt cx="0" cy="0"/>
        </a:xfrm>
      </p:grpSpPr>
      <p:sp>
        <p:nvSpPr>
          <p:cNvPr id="724" name="Google Shape;724;p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6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 name="Shape 11"/>
        <p:cNvGrpSpPr/>
        <p:nvPr/>
      </p:nvGrpSpPr>
      <p:grpSpPr>
        <a:xfrm>
          <a:off x="0" y="0"/>
          <a:ext cx="0" cy="0"/>
          <a:chOff x="0" y="0"/>
          <a:chExt cx="0" cy="0"/>
        </a:xfrm>
      </p:grpSpPr>
      <p:sp>
        <p:nvSpPr>
          <p:cNvPr id="12" name="Google Shape;12;p6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 name="Google Shape;13;p6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 name="Google Shape;14;p6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7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1" name="Google Shape;71;p7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7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7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7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7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7" name="Google Shape;77;p7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7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7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6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6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18" name="Google Shape;18;p6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6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6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 name="Google Shape;24;p6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6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6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6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6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30" name="Google Shape;30;p6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6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6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6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6" name="Google Shape;36;p6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7" name="Google Shape;37;p6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6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6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6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6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3" name="Google Shape;43;p6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4" name="Google Shape;44;p6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5" name="Google Shape;45;p6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6" name="Google Shape;46;p6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6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6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6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6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6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6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57" name="Google Shape;57;p6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58" name="Google Shape;58;p6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6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6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7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70"/>
          <p:cNvSpPr/>
          <p:nvPr>
            <p:ph idx="2" type="pic"/>
          </p:nvPr>
        </p:nvSpPr>
        <p:spPr>
          <a:xfrm>
            <a:off x="1792288" y="612775"/>
            <a:ext cx="5486400" cy="4114800"/>
          </a:xfrm>
          <a:prstGeom prst="rect">
            <a:avLst/>
          </a:prstGeom>
          <a:noFill/>
          <a:ln>
            <a:noFill/>
          </a:ln>
        </p:spPr>
      </p:sp>
      <p:sp>
        <p:nvSpPr>
          <p:cNvPr id="64" name="Google Shape;64;p7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5" name="Google Shape;65;p7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7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7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 name="Google Shape;8;p6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6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6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3.png"/><Relationship Id="rId4" Type="http://schemas.openxmlformats.org/officeDocument/2006/relationships/image" Target="../media/image6.png"/><Relationship Id="rId5" Type="http://schemas.openxmlformats.org/officeDocument/2006/relationships/image" Target="../media/image8.png"/><Relationship Id="rId6" Type="http://schemas.openxmlformats.org/officeDocument/2006/relationships/image" Target="../media/image2.png"/><Relationship Id="rId7" Type="http://schemas.openxmlformats.org/officeDocument/2006/relationships/image" Target="../media/image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2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2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5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2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3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69.jpg"/><Relationship Id="rId4" Type="http://schemas.openxmlformats.org/officeDocument/2006/relationships/image" Target="../media/image2.png"/><Relationship Id="rId5" Type="http://schemas.openxmlformats.org/officeDocument/2006/relationships/image" Target="../media/image21.png"/><Relationship Id="rId6" Type="http://schemas.openxmlformats.org/officeDocument/2006/relationships/image" Target="../media/image1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8.png"/><Relationship Id="rId4" Type="http://schemas.openxmlformats.org/officeDocument/2006/relationships/image" Target="../media/image23.png"/><Relationship Id="rId5" Type="http://schemas.openxmlformats.org/officeDocument/2006/relationships/image" Target="../media/image5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8.png"/><Relationship Id="rId4" Type="http://schemas.openxmlformats.org/officeDocument/2006/relationships/image" Target="../media/image23.png"/><Relationship Id="rId9" Type="http://schemas.openxmlformats.org/officeDocument/2006/relationships/image" Target="../media/image39.png"/><Relationship Id="rId5" Type="http://schemas.openxmlformats.org/officeDocument/2006/relationships/image" Target="../media/image28.png"/><Relationship Id="rId6" Type="http://schemas.openxmlformats.org/officeDocument/2006/relationships/image" Target="../media/image29.png"/><Relationship Id="rId7" Type="http://schemas.openxmlformats.org/officeDocument/2006/relationships/image" Target="../media/image30.png"/><Relationship Id="rId8" Type="http://schemas.openxmlformats.org/officeDocument/2006/relationships/image" Target="../media/image3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69.jpg"/><Relationship Id="rId4" Type="http://schemas.openxmlformats.org/officeDocument/2006/relationships/image" Target="../media/image6.png"/><Relationship Id="rId5" Type="http://schemas.openxmlformats.org/officeDocument/2006/relationships/image" Target="../media/image10.png"/><Relationship Id="rId6" Type="http://schemas.openxmlformats.org/officeDocument/2006/relationships/image" Target="../media/image7.png"/><Relationship Id="rId7" Type="http://schemas.openxmlformats.org/officeDocument/2006/relationships/image" Target="../media/image1.png"/><Relationship Id="rId8"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8.png"/><Relationship Id="rId4" Type="http://schemas.openxmlformats.org/officeDocument/2006/relationships/image" Target="../media/image23.png"/><Relationship Id="rId5" Type="http://schemas.openxmlformats.org/officeDocument/2006/relationships/image" Target="../media/image3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8.png"/><Relationship Id="rId4" Type="http://schemas.openxmlformats.org/officeDocument/2006/relationships/image" Target="../media/image23.png"/><Relationship Id="rId5" Type="http://schemas.openxmlformats.org/officeDocument/2006/relationships/image" Target="../media/image3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69.jpg"/><Relationship Id="rId4" Type="http://schemas.openxmlformats.org/officeDocument/2006/relationships/image" Target="../media/image2.png"/><Relationship Id="rId5" Type="http://schemas.openxmlformats.org/officeDocument/2006/relationships/image" Target="../media/image21.png"/><Relationship Id="rId6" Type="http://schemas.openxmlformats.org/officeDocument/2006/relationships/image" Target="../media/image1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8.png"/><Relationship Id="rId4" Type="http://schemas.openxmlformats.org/officeDocument/2006/relationships/image" Target="../media/image23.png"/><Relationship Id="rId5" Type="http://schemas.openxmlformats.org/officeDocument/2006/relationships/image" Target="../media/image32.png"/><Relationship Id="rId6" Type="http://schemas.openxmlformats.org/officeDocument/2006/relationships/image" Target="../media/image6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8.png"/><Relationship Id="rId4" Type="http://schemas.openxmlformats.org/officeDocument/2006/relationships/image" Target="../media/image23.png"/><Relationship Id="rId5" Type="http://schemas.openxmlformats.org/officeDocument/2006/relationships/image" Target="../media/image6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8.png"/><Relationship Id="rId4" Type="http://schemas.openxmlformats.org/officeDocument/2006/relationships/image" Target="../media/image23.png"/><Relationship Id="rId5" Type="http://schemas.openxmlformats.org/officeDocument/2006/relationships/image" Target="../media/image4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8.png"/><Relationship Id="rId4" Type="http://schemas.openxmlformats.org/officeDocument/2006/relationships/image" Target="../media/image23.png"/><Relationship Id="rId5" Type="http://schemas.openxmlformats.org/officeDocument/2006/relationships/image" Target="../media/image42.png"/><Relationship Id="rId6" Type="http://schemas.openxmlformats.org/officeDocument/2006/relationships/image" Target="../media/image3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8.png"/><Relationship Id="rId4" Type="http://schemas.openxmlformats.org/officeDocument/2006/relationships/image" Target="../media/image23.png"/><Relationship Id="rId5" Type="http://schemas.openxmlformats.org/officeDocument/2006/relationships/image" Target="../media/image3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8.png"/><Relationship Id="rId4" Type="http://schemas.openxmlformats.org/officeDocument/2006/relationships/image" Target="../media/image23.png"/><Relationship Id="rId5" Type="http://schemas.openxmlformats.org/officeDocument/2006/relationships/image" Target="../media/image4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8.png"/><Relationship Id="rId4" Type="http://schemas.openxmlformats.org/officeDocument/2006/relationships/image" Target="../media/image23.png"/><Relationship Id="rId5" Type="http://schemas.openxmlformats.org/officeDocument/2006/relationships/image" Target="../media/image5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69.jp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8.png"/><Relationship Id="rId4" Type="http://schemas.openxmlformats.org/officeDocument/2006/relationships/image" Target="../media/image23.png"/><Relationship Id="rId5" Type="http://schemas.openxmlformats.org/officeDocument/2006/relationships/image" Target="../media/image6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8.png"/><Relationship Id="rId4" Type="http://schemas.openxmlformats.org/officeDocument/2006/relationships/image" Target="../media/image23.png"/><Relationship Id="rId5" Type="http://schemas.openxmlformats.org/officeDocument/2006/relationships/image" Target="../media/image4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8.png"/><Relationship Id="rId4" Type="http://schemas.openxmlformats.org/officeDocument/2006/relationships/image" Target="../media/image23.png"/><Relationship Id="rId5" Type="http://schemas.openxmlformats.org/officeDocument/2006/relationships/image" Target="../media/image4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8.png"/><Relationship Id="rId4" Type="http://schemas.openxmlformats.org/officeDocument/2006/relationships/image" Target="../media/image23.png"/><Relationship Id="rId5" Type="http://schemas.openxmlformats.org/officeDocument/2006/relationships/image" Target="../media/image44.png"/><Relationship Id="rId6" Type="http://schemas.openxmlformats.org/officeDocument/2006/relationships/image" Target="../media/image4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8.png"/><Relationship Id="rId4" Type="http://schemas.openxmlformats.org/officeDocument/2006/relationships/image" Target="../media/image23.png"/><Relationship Id="rId5" Type="http://schemas.openxmlformats.org/officeDocument/2006/relationships/image" Target="../media/image4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8.png"/><Relationship Id="rId4" Type="http://schemas.openxmlformats.org/officeDocument/2006/relationships/image" Target="../media/image23.png"/><Relationship Id="rId5" Type="http://schemas.openxmlformats.org/officeDocument/2006/relationships/image" Target="../media/image4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69.jpg"/><Relationship Id="rId4" Type="http://schemas.openxmlformats.org/officeDocument/2006/relationships/image" Target="../media/image2.png"/><Relationship Id="rId5" Type="http://schemas.openxmlformats.org/officeDocument/2006/relationships/image" Target="../media/image21.png"/><Relationship Id="rId6" Type="http://schemas.openxmlformats.org/officeDocument/2006/relationships/image" Target="../media/image1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8.png"/><Relationship Id="rId4" Type="http://schemas.openxmlformats.org/officeDocument/2006/relationships/image" Target="../media/image23.png"/><Relationship Id="rId5" Type="http://schemas.openxmlformats.org/officeDocument/2006/relationships/image" Target="../media/image5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8.png"/><Relationship Id="rId4" Type="http://schemas.openxmlformats.org/officeDocument/2006/relationships/image" Target="../media/image23.png"/><Relationship Id="rId5" Type="http://schemas.openxmlformats.org/officeDocument/2006/relationships/image" Target="../media/image4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8.png"/><Relationship Id="rId4" Type="http://schemas.openxmlformats.org/officeDocument/2006/relationships/image" Target="../media/image23.png"/><Relationship Id="rId5" Type="http://schemas.openxmlformats.org/officeDocument/2006/relationships/image" Target="../media/image7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69.jpg"/><Relationship Id="rId4" Type="http://schemas.openxmlformats.org/officeDocument/2006/relationships/image" Target="../media/image2.png"/><Relationship Id="rId5" Type="http://schemas.openxmlformats.org/officeDocument/2006/relationships/image" Target="../media/image21.png"/><Relationship Id="rId6" Type="http://schemas.openxmlformats.org/officeDocument/2006/relationships/image" Target="../media/image1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8.png"/><Relationship Id="rId4" Type="http://schemas.openxmlformats.org/officeDocument/2006/relationships/image" Target="../media/image23.png"/><Relationship Id="rId5" Type="http://schemas.openxmlformats.org/officeDocument/2006/relationships/image" Target="../media/image5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8.png"/><Relationship Id="rId4" Type="http://schemas.openxmlformats.org/officeDocument/2006/relationships/image" Target="../media/image23.png"/><Relationship Id="rId5" Type="http://schemas.openxmlformats.org/officeDocument/2006/relationships/image" Target="../media/image5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8.png"/><Relationship Id="rId4" Type="http://schemas.openxmlformats.org/officeDocument/2006/relationships/image" Target="../media/image23.png"/><Relationship Id="rId5" Type="http://schemas.openxmlformats.org/officeDocument/2006/relationships/image" Target="../media/image7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 Id="rId3" Type="http://schemas.openxmlformats.org/officeDocument/2006/relationships/image" Target="../media/image69.jpg"/><Relationship Id="rId4" Type="http://schemas.openxmlformats.org/officeDocument/2006/relationships/image" Target="../media/image2.png"/><Relationship Id="rId5" Type="http://schemas.openxmlformats.org/officeDocument/2006/relationships/image" Target="../media/image21.png"/><Relationship Id="rId6" Type="http://schemas.openxmlformats.org/officeDocument/2006/relationships/image" Target="../media/image1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 Id="rId3" Type="http://schemas.openxmlformats.org/officeDocument/2006/relationships/image" Target="../media/image8.png"/><Relationship Id="rId4" Type="http://schemas.openxmlformats.org/officeDocument/2006/relationships/image" Target="../media/image23.png"/><Relationship Id="rId5" Type="http://schemas.openxmlformats.org/officeDocument/2006/relationships/image" Target="../media/image5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 Id="rId3" Type="http://schemas.openxmlformats.org/officeDocument/2006/relationships/image" Target="../media/image8.png"/><Relationship Id="rId4" Type="http://schemas.openxmlformats.org/officeDocument/2006/relationships/image" Target="../media/image23.png"/><Relationship Id="rId5" Type="http://schemas.openxmlformats.org/officeDocument/2006/relationships/image" Target="../media/image56.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 Id="rId3" Type="http://schemas.openxmlformats.org/officeDocument/2006/relationships/image" Target="../media/image8.png"/><Relationship Id="rId4" Type="http://schemas.openxmlformats.org/officeDocument/2006/relationships/image" Target="../media/image23.png"/><Relationship Id="rId5" Type="http://schemas.openxmlformats.org/officeDocument/2006/relationships/image" Target="../media/image67.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 Id="rId3" Type="http://schemas.openxmlformats.org/officeDocument/2006/relationships/image" Target="../media/image8.png"/><Relationship Id="rId4" Type="http://schemas.openxmlformats.org/officeDocument/2006/relationships/image" Target="../media/image23.png"/><Relationship Id="rId5" Type="http://schemas.openxmlformats.org/officeDocument/2006/relationships/image" Target="../media/image57.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 Id="rId3" Type="http://schemas.openxmlformats.org/officeDocument/2006/relationships/image" Target="../media/image8.png"/><Relationship Id="rId4" Type="http://schemas.openxmlformats.org/officeDocument/2006/relationships/image" Target="../media/image23.png"/><Relationship Id="rId5" Type="http://schemas.openxmlformats.org/officeDocument/2006/relationships/image" Target="../media/image58.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 Id="rId3" Type="http://schemas.openxmlformats.org/officeDocument/2006/relationships/image" Target="../media/image8.png"/><Relationship Id="rId4" Type="http://schemas.openxmlformats.org/officeDocument/2006/relationships/image" Target="../media/image23.png"/><Relationship Id="rId5" Type="http://schemas.openxmlformats.org/officeDocument/2006/relationships/image" Target="../media/image6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8.png"/><Relationship Id="rId4" Type="http://schemas.openxmlformats.org/officeDocument/2006/relationships/image" Target="../media/image18.png"/><Relationship Id="rId5" Type="http://schemas.openxmlformats.org/officeDocument/2006/relationships/image" Target="../media/image20.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 Id="rId3" Type="http://schemas.openxmlformats.org/officeDocument/2006/relationships/image" Target="../media/image8.png"/><Relationship Id="rId4" Type="http://schemas.openxmlformats.org/officeDocument/2006/relationships/image" Target="../media/image23.png"/><Relationship Id="rId5" Type="http://schemas.openxmlformats.org/officeDocument/2006/relationships/image" Target="../media/image60.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 Id="rId3" Type="http://schemas.openxmlformats.org/officeDocument/2006/relationships/image" Target="../media/image8.png"/><Relationship Id="rId4" Type="http://schemas.openxmlformats.org/officeDocument/2006/relationships/image" Target="../media/image23.png"/><Relationship Id="rId5" Type="http://schemas.openxmlformats.org/officeDocument/2006/relationships/image" Target="../media/image68.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2.xml"/><Relationship Id="rId3" Type="http://schemas.openxmlformats.org/officeDocument/2006/relationships/image" Target="../media/image8.png"/><Relationship Id="rId4" Type="http://schemas.openxmlformats.org/officeDocument/2006/relationships/image" Target="../media/image23.png"/><Relationship Id="rId5" Type="http://schemas.openxmlformats.org/officeDocument/2006/relationships/image" Target="../media/image71.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xml"/><Relationship Id="rId3" Type="http://schemas.openxmlformats.org/officeDocument/2006/relationships/image" Target="../media/image8.png"/><Relationship Id="rId4" Type="http://schemas.openxmlformats.org/officeDocument/2006/relationships/image" Target="../media/image23.png"/><Relationship Id="rId5" Type="http://schemas.openxmlformats.org/officeDocument/2006/relationships/image" Target="../media/image61.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4.xml"/><Relationship Id="rId3" Type="http://schemas.openxmlformats.org/officeDocument/2006/relationships/image" Target="../media/image8.png"/><Relationship Id="rId4" Type="http://schemas.openxmlformats.org/officeDocument/2006/relationships/image" Target="../media/image23.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5.xml"/><Relationship Id="rId3" Type="http://schemas.openxmlformats.org/officeDocument/2006/relationships/image" Target="../media/image8.png"/><Relationship Id="rId4" Type="http://schemas.openxmlformats.org/officeDocument/2006/relationships/image" Target="../media/image23.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6.xml"/><Relationship Id="rId3" Type="http://schemas.openxmlformats.org/officeDocument/2006/relationships/image" Target="../media/image69.jpg"/><Relationship Id="rId4" Type="http://schemas.openxmlformats.org/officeDocument/2006/relationships/image" Target="../media/image2.png"/><Relationship Id="rId5" Type="http://schemas.openxmlformats.org/officeDocument/2006/relationships/image" Target="../media/image21.png"/><Relationship Id="rId6" Type="http://schemas.openxmlformats.org/officeDocument/2006/relationships/image" Target="../media/image12.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7.xml"/><Relationship Id="rId3" Type="http://schemas.openxmlformats.org/officeDocument/2006/relationships/image" Target="../media/image8.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8.xml"/><Relationship Id="rId3" Type="http://schemas.openxmlformats.org/officeDocument/2006/relationships/image" Target="../media/image8.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9.xml"/><Relationship Id="rId3"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8.png"/><Relationship Id="rId4" Type="http://schemas.openxmlformats.org/officeDocument/2006/relationships/image" Target="../media/image33.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0.xml"/><Relationship Id="rId3" Type="http://schemas.openxmlformats.org/officeDocument/2006/relationships/image" Target="../media/image69.jpg"/><Relationship Id="rId4" Type="http://schemas.openxmlformats.org/officeDocument/2006/relationships/image" Target="../media/image2.png"/><Relationship Id="rId5"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AF5"/>
        </a:solidFill>
      </p:bgPr>
    </p:bg>
    <p:spTree>
      <p:nvGrpSpPr>
        <p:cNvPr id="83" name="Shape 83"/>
        <p:cNvGrpSpPr/>
        <p:nvPr/>
      </p:nvGrpSpPr>
      <p:grpSpPr>
        <a:xfrm>
          <a:off x="0" y="0"/>
          <a:ext cx="0" cy="0"/>
          <a:chOff x="0" y="0"/>
          <a:chExt cx="0" cy="0"/>
        </a:xfrm>
      </p:grpSpPr>
      <p:sp>
        <p:nvSpPr>
          <p:cNvPr id="84" name="Google Shape;84;p1"/>
          <p:cNvSpPr/>
          <p:nvPr/>
        </p:nvSpPr>
        <p:spPr>
          <a:xfrm flipH="1" rot="-7881738">
            <a:off x="13779828" y="-1923218"/>
            <a:ext cx="8102860" cy="6705116"/>
          </a:xfrm>
          <a:custGeom>
            <a:rect b="b" l="l" r="r" t="t"/>
            <a:pathLst>
              <a:path extrusionOk="0" h="6705116" w="8102860">
                <a:moveTo>
                  <a:pt x="0" y="6705117"/>
                </a:moveTo>
                <a:lnTo>
                  <a:pt x="8102860" y="6705117"/>
                </a:lnTo>
                <a:lnTo>
                  <a:pt x="8102860" y="0"/>
                </a:lnTo>
                <a:lnTo>
                  <a:pt x="0" y="0"/>
                </a:lnTo>
                <a:lnTo>
                  <a:pt x="0" y="6705117"/>
                </a:lnTo>
                <a:close/>
              </a:path>
            </a:pathLst>
          </a:custGeom>
          <a:blipFill rotWithShape="1">
            <a:blip r:embed="rId3">
              <a:alphaModFix amt="37000"/>
            </a:blip>
            <a:stretch>
              <a:fillRect b="0" l="0" r="0" t="0"/>
            </a:stretch>
          </a:blipFill>
          <a:ln>
            <a:noFill/>
          </a:ln>
        </p:spPr>
      </p:sp>
      <p:sp>
        <p:nvSpPr>
          <p:cNvPr id="85" name="Google Shape;85;p1"/>
          <p:cNvSpPr/>
          <p:nvPr/>
        </p:nvSpPr>
        <p:spPr>
          <a:xfrm rot="588124">
            <a:off x="13358978" y="-3741394"/>
            <a:ext cx="6920181" cy="10195478"/>
          </a:xfrm>
          <a:custGeom>
            <a:rect b="b" l="l" r="r" t="t"/>
            <a:pathLst>
              <a:path extrusionOk="0" h="10195478" w="6920181">
                <a:moveTo>
                  <a:pt x="0" y="0"/>
                </a:moveTo>
                <a:lnTo>
                  <a:pt x="6920181" y="0"/>
                </a:lnTo>
                <a:lnTo>
                  <a:pt x="6920181" y="10195478"/>
                </a:lnTo>
                <a:lnTo>
                  <a:pt x="0" y="10195478"/>
                </a:lnTo>
                <a:lnTo>
                  <a:pt x="0" y="0"/>
                </a:lnTo>
                <a:close/>
              </a:path>
            </a:pathLst>
          </a:custGeom>
          <a:blipFill rotWithShape="1">
            <a:blip r:embed="rId4">
              <a:alphaModFix/>
            </a:blip>
            <a:stretch>
              <a:fillRect b="0" l="0" r="0" t="0"/>
            </a:stretch>
          </a:blipFill>
          <a:ln>
            <a:noFill/>
          </a:ln>
        </p:spPr>
      </p:sp>
      <p:sp>
        <p:nvSpPr>
          <p:cNvPr id="86" name="Google Shape;86;p1"/>
          <p:cNvSpPr/>
          <p:nvPr/>
        </p:nvSpPr>
        <p:spPr>
          <a:xfrm flipH="1">
            <a:off x="-3574847" y="4727936"/>
            <a:ext cx="10502725" cy="8691005"/>
          </a:xfrm>
          <a:custGeom>
            <a:rect b="b" l="l" r="r" t="t"/>
            <a:pathLst>
              <a:path extrusionOk="0" h="8691005" w="10502725">
                <a:moveTo>
                  <a:pt x="0" y="8691005"/>
                </a:moveTo>
                <a:lnTo>
                  <a:pt x="10502725" y="8691005"/>
                </a:lnTo>
                <a:lnTo>
                  <a:pt x="10502725" y="0"/>
                </a:lnTo>
                <a:lnTo>
                  <a:pt x="0" y="0"/>
                </a:lnTo>
                <a:lnTo>
                  <a:pt x="0" y="8691005"/>
                </a:lnTo>
                <a:close/>
              </a:path>
            </a:pathLst>
          </a:custGeom>
          <a:blipFill rotWithShape="1">
            <a:blip r:embed="rId5">
              <a:alphaModFix amt="37000"/>
            </a:blip>
            <a:stretch>
              <a:fillRect b="0" l="0" r="0" t="0"/>
            </a:stretch>
          </a:blipFill>
          <a:ln>
            <a:noFill/>
          </a:ln>
        </p:spPr>
      </p:sp>
      <p:sp>
        <p:nvSpPr>
          <p:cNvPr id="87" name="Google Shape;87;p1"/>
          <p:cNvSpPr/>
          <p:nvPr/>
        </p:nvSpPr>
        <p:spPr>
          <a:xfrm rot="-1391992">
            <a:off x="-2650756" y="5501108"/>
            <a:ext cx="6309645" cy="9295978"/>
          </a:xfrm>
          <a:custGeom>
            <a:rect b="b" l="l" r="r" t="t"/>
            <a:pathLst>
              <a:path extrusionOk="0" h="9295978" w="6309645">
                <a:moveTo>
                  <a:pt x="0" y="0"/>
                </a:moveTo>
                <a:lnTo>
                  <a:pt x="6309645" y="0"/>
                </a:lnTo>
                <a:lnTo>
                  <a:pt x="6309645" y="9295978"/>
                </a:lnTo>
                <a:lnTo>
                  <a:pt x="0" y="9295978"/>
                </a:lnTo>
                <a:lnTo>
                  <a:pt x="0" y="0"/>
                </a:lnTo>
                <a:close/>
              </a:path>
            </a:pathLst>
          </a:custGeom>
          <a:blipFill rotWithShape="1">
            <a:blip r:embed="rId4">
              <a:alphaModFix/>
            </a:blip>
            <a:stretch>
              <a:fillRect b="0" l="0" r="0" t="0"/>
            </a:stretch>
          </a:blipFill>
          <a:ln>
            <a:noFill/>
          </a:ln>
        </p:spPr>
      </p:sp>
      <p:sp>
        <p:nvSpPr>
          <p:cNvPr id="88" name="Google Shape;88;p1"/>
          <p:cNvSpPr/>
          <p:nvPr/>
        </p:nvSpPr>
        <p:spPr>
          <a:xfrm flipH="1" rot="1155628">
            <a:off x="3284925" y="5155383"/>
            <a:ext cx="2485602" cy="6099638"/>
          </a:xfrm>
          <a:custGeom>
            <a:rect b="b" l="l" r="r" t="t"/>
            <a:pathLst>
              <a:path extrusionOk="0" h="6099638" w="2485602">
                <a:moveTo>
                  <a:pt x="2485602" y="0"/>
                </a:moveTo>
                <a:lnTo>
                  <a:pt x="0" y="0"/>
                </a:lnTo>
                <a:lnTo>
                  <a:pt x="0" y="6099638"/>
                </a:lnTo>
                <a:lnTo>
                  <a:pt x="2485602" y="6099638"/>
                </a:lnTo>
                <a:lnTo>
                  <a:pt x="2485602" y="0"/>
                </a:lnTo>
                <a:close/>
              </a:path>
            </a:pathLst>
          </a:custGeom>
          <a:blipFill rotWithShape="1">
            <a:blip r:embed="rId6">
              <a:alphaModFix/>
            </a:blip>
            <a:stretch>
              <a:fillRect b="0" l="0" r="0" t="0"/>
            </a:stretch>
          </a:blipFill>
          <a:ln>
            <a:noFill/>
          </a:ln>
        </p:spPr>
      </p:sp>
      <p:sp>
        <p:nvSpPr>
          <p:cNvPr id="89" name="Google Shape;89;p1"/>
          <p:cNvSpPr txBox="1"/>
          <p:nvPr/>
        </p:nvSpPr>
        <p:spPr>
          <a:xfrm>
            <a:off x="8083963" y="3369913"/>
            <a:ext cx="8915322" cy="3904646"/>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0" i="0" lang="en-US" sz="10101" u="none" cap="none" strike="noStrike">
                <a:solidFill>
                  <a:srgbClr val="517EA4"/>
                </a:solidFill>
                <a:latin typeface="Dancing Script"/>
                <a:ea typeface="Dancing Script"/>
                <a:cs typeface="Dancing Script"/>
                <a:sym typeface="Dancing Script"/>
              </a:rPr>
              <a:t>Dự đoán các bệnh nhân có nguy cơ tai biến mạch máu não </a:t>
            </a:r>
            <a:endParaRPr/>
          </a:p>
        </p:txBody>
      </p:sp>
      <p:sp>
        <p:nvSpPr>
          <p:cNvPr id="90" name="Google Shape;90;p1"/>
          <p:cNvSpPr/>
          <p:nvPr/>
        </p:nvSpPr>
        <p:spPr>
          <a:xfrm rot="-2166592">
            <a:off x="17595639" y="1866312"/>
            <a:ext cx="2485602" cy="6099638"/>
          </a:xfrm>
          <a:custGeom>
            <a:rect b="b" l="l" r="r" t="t"/>
            <a:pathLst>
              <a:path extrusionOk="0" h="6099638" w="2485602">
                <a:moveTo>
                  <a:pt x="0" y="0"/>
                </a:moveTo>
                <a:lnTo>
                  <a:pt x="2485602" y="0"/>
                </a:lnTo>
                <a:lnTo>
                  <a:pt x="2485602" y="6099638"/>
                </a:lnTo>
                <a:lnTo>
                  <a:pt x="0" y="6099638"/>
                </a:lnTo>
                <a:lnTo>
                  <a:pt x="0" y="0"/>
                </a:lnTo>
                <a:close/>
              </a:path>
            </a:pathLst>
          </a:custGeom>
          <a:blipFill rotWithShape="1">
            <a:blip r:embed="rId6">
              <a:alphaModFix/>
            </a:blip>
            <a:stretch>
              <a:fillRect b="0" l="0" r="0" t="0"/>
            </a:stretch>
          </a:blipFill>
          <a:ln>
            <a:noFill/>
          </a:ln>
        </p:spPr>
      </p:sp>
      <p:sp>
        <p:nvSpPr>
          <p:cNvPr id="91" name="Google Shape;91;p1"/>
          <p:cNvSpPr/>
          <p:nvPr/>
        </p:nvSpPr>
        <p:spPr>
          <a:xfrm flipH="1">
            <a:off x="393651" y="817228"/>
            <a:ext cx="9185131" cy="8025508"/>
          </a:xfrm>
          <a:custGeom>
            <a:rect b="b" l="l" r="r" t="t"/>
            <a:pathLst>
              <a:path extrusionOk="0" h="8025508" w="9185131">
                <a:moveTo>
                  <a:pt x="9185131" y="0"/>
                </a:moveTo>
                <a:lnTo>
                  <a:pt x="0" y="0"/>
                </a:lnTo>
                <a:lnTo>
                  <a:pt x="0" y="8025508"/>
                </a:lnTo>
                <a:lnTo>
                  <a:pt x="9185131" y="8025508"/>
                </a:lnTo>
                <a:lnTo>
                  <a:pt x="9185131" y="0"/>
                </a:lnTo>
                <a:close/>
              </a:path>
            </a:pathLst>
          </a:custGeom>
          <a:blipFill rotWithShape="1">
            <a:blip r:embed="rId7">
              <a:alphaModFix/>
            </a:blip>
            <a:stretch>
              <a:fillRect b="0" l="0" r="0" t="0"/>
            </a:stretch>
          </a:blipFill>
          <a:ln>
            <a:noFill/>
          </a:ln>
        </p:spPr>
      </p:sp>
      <p:sp>
        <p:nvSpPr>
          <p:cNvPr id="92" name="Google Shape;92;p1"/>
          <p:cNvSpPr txBox="1"/>
          <p:nvPr/>
        </p:nvSpPr>
        <p:spPr>
          <a:xfrm>
            <a:off x="7903746" y="8536984"/>
            <a:ext cx="8915322" cy="554355"/>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3300" u="none" cap="none" strike="noStrike">
                <a:solidFill>
                  <a:srgbClr val="517EA4"/>
                </a:solidFill>
                <a:latin typeface="Arial"/>
                <a:ea typeface="Arial"/>
                <a:cs typeface="Arial"/>
                <a:sym typeface="Arial"/>
              </a:rPr>
              <a:t>Giảng viên: ThS. Nguyễn Hồ Duy Tri</a:t>
            </a:r>
            <a:endParaRPr/>
          </a:p>
        </p:txBody>
      </p:sp>
      <p:sp>
        <p:nvSpPr>
          <p:cNvPr id="93" name="Google Shape;93;p1"/>
          <p:cNvSpPr txBox="1"/>
          <p:nvPr/>
        </p:nvSpPr>
        <p:spPr>
          <a:xfrm>
            <a:off x="7903746" y="7806719"/>
            <a:ext cx="8915322" cy="554355"/>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3300" u="none" cap="none" strike="noStrike">
                <a:solidFill>
                  <a:srgbClr val="517EA4"/>
                </a:solidFill>
                <a:latin typeface="Arial"/>
                <a:ea typeface="Arial"/>
                <a:cs typeface="Arial"/>
                <a:sym typeface="Arial"/>
              </a:rPr>
              <a:t>Lớp: IS405.P11.HTCL</a:t>
            </a:r>
            <a:endParaRPr/>
          </a:p>
        </p:txBody>
      </p:sp>
      <p:sp>
        <p:nvSpPr>
          <p:cNvPr id="94" name="Google Shape;94;p1"/>
          <p:cNvSpPr txBox="1"/>
          <p:nvPr/>
        </p:nvSpPr>
        <p:spPr>
          <a:xfrm>
            <a:off x="17463327" y="9362128"/>
            <a:ext cx="163041" cy="563881"/>
          </a:xfrm>
          <a:prstGeom prst="rect">
            <a:avLst/>
          </a:prstGeom>
          <a:noFill/>
          <a:ln>
            <a:noFill/>
          </a:ln>
        </p:spPr>
        <p:txBody>
          <a:bodyPr anchorCtr="0" anchor="t" bIns="0" lIns="0" spcFirstLastPara="1" rIns="0" wrap="square" tIns="0">
            <a:spAutoFit/>
          </a:bodyPr>
          <a:lstStyle/>
          <a:p>
            <a:pPr indent="0" lvl="0" marL="0" marR="0" rtl="0" algn="ctr">
              <a:lnSpc>
                <a:spcPct val="140012"/>
              </a:lnSpc>
              <a:spcBef>
                <a:spcPts val="0"/>
              </a:spcBef>
              <a:spcAft>
                <a:spcPts val="0"/>
              </a:spcAft>
              <a:buNone/>
            </a:pPr>
            <a:r>
              <a:rPr b="1" i="0" lang="en-US" sz="3299" u="none" cap="none" strike="noStrike">
                <a:solidFill>
                  <a:srgbClr val="517EA4"/>
                </a:solidFill>
                <a:latin typeface="Quicksand"/>
                <a:ea typeface="Quicksand"/>
                <a:cs typeface="Quicksand"/>
                <a:sym typeface="Quicksand"/>
              </a:rPr>
              <a:t>1</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AF5"/>
        </a:solidFill>
      </p:bgPr>
    </p:bg>
    <p:spTree>
      <p:nvGrpSpPr>
        <p:cNvPr id="198" name="Shape 198"/>
        <p:cNvGrpSpPr/>
        <p:nvPr/>
      </p:nvGrpSpPr>
      <p:grpSpPr>
        <a:xfrm>
          <a:off x="0" y="0"/>
          <a:ext cx="0" cy="0"/>
          <a:chOff x="0" y="0"/>
          <a:chExt cx="0" cy="0"/>
        </a:xfrm>
      </p:grpSpPr>
      <p:sp>
        <p:nvSpPr>
          <p:cNvPr id="199" name="Google Shape;199;p10"/>
          <p:cNvSpPr/>
          <p:nvPr/>
        </p:nvSpPr>
        <p:spPr>
          <a:xfrm>
            <a:off x="5279735" y="1572124"/>
            <a:ext cx="7728531" cy="6018593"/>
          </a:xfrm>
          <a:custGeom>
            <a:rect b="b" l="l" r="r" t="t"/>
            <a:pathLst>
              <a:path extrusionOk="0" h="6018593" w="7728531">
                <a:moveTo>
                  <a:pt x="0" y="0"/>
                </a:moveTo>
                <a:lnTo>
                  <a:pt x="7728530" y="0"/>
                </a:lnTo>
                <a:lnTo>
                  <a:pt x="7728530" y="6018593"/>
                </a:lnTo>
                <a:lnTo>
                  <a:pt x="0" y="6018593"/>
                </a:lnTo>
                <a:lnTo>
                  <a:pt x="0" y="0"/>
                </a:lnTo>
                <a:close/>
              </a:path>
            </a:pathLst>
          </a:custGeom>
          <a:blipFill rotWithShape="1">
            <a:blip r:embed="rId3">
              <a:alphaModFix/>
            </a:blip>
            <a:stretch>
              <a:fillRect b="0" l="0" r="0" t="0"/>
            </a:stretch>
          </a:blipFill>
          <a:ln>
            <a:noFill/>
          </a:ln>
        </p:spPr>
      </p:sp>
      <p:sp>
        <p:nvSpPr>
          <p:cNvPr id="200" name="Google Shape;200;p10"/>
          <p:cNvSpPr txBox="1"/>
          <p:nvPr/>
        </p:nvSpPr>
        <p:spPr>
          <a:xfrm>
            <a:off x="3645396" y="464820"/>
            <a:ext cx="10997208" cy="56388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3300" u="none" cap="none" strike="noStrike">
                <a:solidFill>
                  <a:srgbClr val="517EA4"/>
                </a:solidFill>
                <a:latin typeface="Quicksand SemiBold"/>
                <a:ea typeface="Quicksand SemiBold"/>
                <a:cs typeface="Quicksand SemiBold"/>
                <a:sym typeface="Quicksand SemiBold"/>
              </a:rPr>
              <a:t>Số lượng người mắc bệnh theo từng giới tính khác nhau</a:t>
            </a:r>
            <a:endParaRPr/>
          </a:p>
        </p:txBody>
      </p:sp>
      <p:sp>
        <p:nvSpPr>
          <p:cNvPr id="201" name="Google Shape;201;p10"/>
          <p:cNvSpPr txBox="1"/>
          <p:nvPr/>
        </p:nvSpPr>
        <p:spPr>
          <a:xfrm>
            <a:off x="771525" y="8066967"/>
            <a:ext cx="16744950" cy="172593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i="0" lang="en-US" sz="3300" u="sng" cap="none" strike="noStrike">
                <a:solidFill>
                  <a:srgbClr val="517EA4"/>
                </a:solidFill>
                <a:latin typeface="Quicksand"/>
                <a:ea typeface="Quicksand"/>
                <a:cs typeface="Quicksand"/>
                <a:sym typeface="Quicksand"/>
              </a:rPr>
              <a:t>Nhận xét:</a:t>
            </a:r>
            <a:r>
              <a:rPr b="1" i="0" lang="en-US" sz="3300" u="none" cap="none" strike="noStrike">
                <a:solidFill>
                  <a:srgbClr val="517EA4"/>
                </a:solidFill>
                <a:latin typeface="Quicksand Medium"/>
                <a:ea typeface="Quicksand Medium"/>
                <a:cs typeface="Quicksand Medium"/>
                <a:sym typeface="Quicksand Medium"/>
              </a:rPr>
              <a:t> Số lượng phụ nữ trong dataset nhiều hơn đàn ông và số lượng mắc bệnh cũng có phần nhỉnh so với phần còn lại. Người thuộc giới tính khác chiếm cực nhỏ trong biểu đồ, hầu như là không có.</a:t>
            </a:r>
            <a:endParaRPr/>
          </a:p>
        </p:txBody>
      </p:sp>
      <p:sp>
        <p:nvSpPr>
          <p:cNvPr id="202" name="Google Shape;202;p10"/>
          <p:cNvSpPr txBox="1"/>
          <p:nvPr/>
        </p:nvSpPr>
        <p:spPr>
          <a:xfrm>
            <a:off x="17134686" y="9477619"/>
            <a:ext cx="763578" cy="563881"/>
          </a:xfrm>
          <a:prstGeom prst="rect">
            <a:avLst/>
          </a:prstGeom>
          <a:noFill/>
          <a:ln>
            <a:noFill/>
          </a:ln>
        </p:spPr>
        <p:txBody>
          <a:bodyPr anchorCtr="0" anchor="t" bIns="0" lIns="0" spcFirstLastPara="1" rIns="0" wrap="square" tIns="0">
            <a:spAutoFit/>
          </a:bodyPr>
          <a:lstStyle/>
          <a:p>
            <a:pPr indent="0" lvl="0" marL="0" marR="0" rtl="0" algn="ctr">
              <a:lnSpc>
                <a:spcPct val="140012"/>
              </a:lnSpc>
              <a:spcBef>
                <a:spcPts val="0"/>
              </a:spcBef>
              <a:spcAft>
                <a:spcPts val="0"/>
              </a:spcAft>
              <a:buNone/>
            </a:pPr>
            <a:r>
              <a:rPr b="1" i="0" lang="en-US" sz="3299" u="none" cap="none" strike="noStrike">
                <a:solidFill>
                  <a:srgbClr val="517EA4"/>
                </a:solidFill>
                <a:latin typeface="Quicksand"/>
                <a:ea typeface="Quicksand"/>
                <a:cs typeface="Quicksand"/>
                <a:sym typeface="Quicksand"/>
              </a:rPr>
              <a:t>10</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AF5"/>
        </a:solidFill>
      </p:bgPr>
    </p:bg>
    <p:spTree>
      <p:nvGrpSpPr>
        <p:cNvPr id="206" name="Shape 206"/>
        <p:cNvGrpSpPr/>
        <p:nvPr/>
      </p:nvGrpSpPr>
      <p:grpSpPr>
        <a:xfrm>
          <a:off x="0" y="0"/>
          <a:ext cx="0" cy="0"/>
          <a:chOff x="0" y="0"/>
          <a:chExt cx="0" cy="0"/>
        </a:xfrm>
      </p:grpSpPr>
      <p:sp>
        <p:nvSpPr>
          <p:cNvPr id="207" name="Google Shape;207;p11"/>
          <p:cNvSpPr/>
          <p:nvPr/>
        </p:nvSpPr>
        <p:spPr>
          <a:xfrm>
            <a:off x="4946031" y="1199203"/>
            <a:ext cx="8395937" cy="6569821"/>
          </a:xfrm>
          <a:custGeom>
            <a:rect b="b" l="l" r="r" t="t"/>
            <a:pathLst>
              <a:path extrusionOk="0" h="6569821" w="8395937">
                <a:moveTo>
                  <a:pt x="0" y="0"/>
                </a:moveTo>
                <a:lnTo>
                  <a:pt x="8395938" y="0"/>
                </a:lnTo>
                <a:lnTo>
                  <a:pt x="8395938" y="6569821"/>
                </a:lnTo>
                <a:lnTo>
                  <a:pt x="0" y="6569821"/>
                </a:lnTo>
                <a:lnTo>
                  <a:pt x="0" y="0"/>
                </a:lnTo>
                <a:close/>
              </a:path>
            </a:pathLst>
          </a:custGeom>
          <a:blipFill rotWithShape="1">
            <a:blip r:embed="rId3">
              <a:alphaModFix/>
            </a:blip>
            <a:stretch>
              <a:fillRect b="0" l="0" r="0" t="0"/>
            </a:stretch>
          </a:blipFill>
          <a:ln>
            <a:noFill/>
          </a:ln>
        </p:spPr>
      </p:sp>
      <p:sp>
        <p:nvSpPr>
          <p:cNvPr id="208" name="Google Shape;208;p11"/>
          <p:cNvSpPr txBox="1"/>
          <p:nvPr/>
        </p:nvSpPr>
        <p:spPr>
          <a:xfrm>
            <a:off x="987250" y="422900"/>
            <a:ext cx="17002500" cy="5079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i="0" lang="en-US" sz="3300" u="none" cap="none" strike="noStrike">
                <a:solidFill>
                  <a:srgbClr val="517EA4"/>
                </a:solidFill>
                <a:latin typeface="Quicksand SemiBold"/>
                <a:ea typeface="Quicksand SemiBold"/>
                <a:cs typeface="Quicksand SemiBold"/>
                <a:sym typeface="Quicksand SemiBold"/>
              </a:rPr>
              <a:t>Mối quan hệ giữa tình trạng hôn nhân và số lượng người bị tai biến mạch máu não</a:t>
            </a:r>
            <a:endParaRPr/>
          </a:p>
        </p:txBody>
      </p:sp>
      <p:sp>
        <p:nvSpPr>
          <p:cNvPr id="209" name="Google Shape;209;p11"/>
          <p:cNvSpPr txBox="1"/>
          <p:nvPr/>
        </p:nvSpPr>
        <p:spPr>
          <a:xfrm>
            <a:off x="298380" y="8106243"/>
            <a:ext cx="17691240" cy="172593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i="0" lang="en-US" sz="3300" u="sng" cap="none" strike="noStrike">
                <a:solidFill>
                  <a:srgbClr val="517EA4"/>
                </a:solidFill>
                <a:latin typeface="Quicksand"/>
                <a:ea typeface="Quicksand"/>
                <a:cs typeface="Quicksand"/>
                <a:sym typeface="Quicksand"/>
              </a:rPr>
              <a:t>Nhận xét:</a:t>
            </a:r>
            <a:r>
              <a:rPr b="1" i="0" lang="en-US" sz="3300" u="none" cap="none" strike="noStrike">
                <a:solidFill>
                  <a:srgbClr val="517EA4"/>
                </a:solidFill>
                <a:latin typeface="Quicksand Medium"/>
                <a:ea typeface="Quicksand Medium"/>
                <a:cs typeface="Quicksand Medium"/>
                <a:sym typeface="Quicksand Medium"/>
              </a:rPr>
              <a:t> Số người không bị tai biến (No) áp đảo trong cả hai nhóm tình trạng hôn nhân, đặc biệt nhóm đã kết hôn có số lượng cao vượt trội. Nhóm đã kết hôn (Yes) chiếm đa số trong tổng số người được khảo sát, nhưng số người bị tai biến trong nhóm này vẫn thấp.</a:t>
            </a:r>
            <a:endParaRPr/>
          </a:p>
        </p:txBody>
      </p:sp>
      <p:sp>
        <p:nvSpPr>
          <p:cNvPr id="210" name="Google Shape;210;p11"/>
          <p:cNvSpPr txBox="1"/>
          <p:nvPr/>
        </p:nvSpPr>
        <p:spPr>
          <a:xfrm>
            <a:off x="17524422" y="9516895"/>
            <a:ext cx="763578" cy="563881"/>
          </a:xfrm>
          <a:prstGeom prst="rect">
            <a:avLst/>
          </a:prstGeom>
          <a:noFill/>
          <a:ln>
            <a:noFill/>
          </a:ln>
        </p:spPr>
        <p:txBody>
          <a:bodyPr anchorCtr="0" anchor="t" bIns="0" lIns="0" spcFirstLastPara="1" rIns="0" wrap="square" tIns="0">
            <a:spAutoFit/>
          </a:bodyPr>
          <a:lstStyle/>
          <a:p>
            <a:pPr indent="0" lvl="0" marL="0" marR="0" rtl="0" algn="ctr">
              <a:lnSpc>
                <a:spcPct val="140012"/>
              </a:lnSpc>
              <a:spcBef>
                <a:spcPts val="0"/>
              </a:spcBef>
              <a:spcAft>
                <a:spcPts val="0"/>
              </a:spcAft>
              <a:buNone/>
            </a:pPr>
            <a:r>
              <a:rPr b="1" i="0" lang="en-US" sz="3299" u="none" cap="none" strike="noStrike">
                <a:solidFill>
                  <a:srgbClr val="517EA4"/>
                </a:solidFill>
                <a:latin typeface="Quicksand"/>
                <a:ea typeface="Quicksand"/>
                <a:cs typeface="Quicksand"/>
                <a:sym typeface="Quicksand"/>
              </a:rPr>
              <a:t>11</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AF5"/>
        </a:solidFill>
      </p:bgPr>
    </p:bg>
    <p:spTree>
      <p:nvGrpSpPr>
        <p:cNvPr id="214" name="Shape 214"/>
        <p:cNvGrpSpPr/>
        <p:nvPr/>
      </p:nvGrpSpPr>
      <p:grpSpPr>
        <a:xfrm>
          <a:off x="0" y="0"/>
          <a:ext cx="0" cy="0"/>
          <a:chOff x="0" y="0"/>
          <a:chExt cx="0" cy="0"/>
        </a:xfrm>
      </p:grpSpPr>
      <p:sp>
        <p:nvSpPr>
          <p:cNvPr id="215" name="Google Shape;215;p12"/>
          <p:cNvSpPr/>
          <p:nvPr/>
        </p:nvSpPr>
        <p:spPr>
          <a:xfrm>
            <a:off x="4427229" y="1742608"/>
            <a:ext cx="9433542" cy="6143594"/>
          </a:xfrm>
          <a:custGeom>
            <a:rect b="b" l="l" r="r" t="t"/>
            <a:pathLst>
              <a:path extrusionOk="0" h="6143594" w="9433542">
                <a:moveTo>
                  <a:pt x="0" y="0"/>
                </a:moveTo>
                <a:lnTo>
                  <a:pt x="9433542" y="0"/>
                </a:lnTo>
                <a:lnTo>
                  <a:pt x="9433542" y="6143594"/>
                </a:lnTo>
                <a:lnTo>
                  <a:pt x="0" y="6143594"/>
                </a:lnTo>
                <a:lnTo>
                  <a:pt x="0" y="0"/>
                </a:lnTo>
                <a:close/>
              </a:path>
            </a:pathLst>
          </a:custGeom>
          <a:blipFill rotWithShape="1">
            <a:blip r:embed="rId3">
              <a:alphaModFix/>
            </a:blip>
            <a:stretch>
              <a:fillRect b="0" l="0" r="0" t="0"/>
            </a:stretch>
          </a:blipFill>
          <a:ln>
            <a:noFill/>
          </a:ln>
        </p:spPr>
      </p:sp>
      <p:sp>
        <p:nvSpPr>
          <p:cNvPr id="216" name="Google Shape;216;p12"/>
          <p:cNvSpPr txBox="1"/>
          <p:nvPr/>
        </p:nvSpPr>
        <p:spPr>
          <a:xfrm>
            <a:off x="3356624" y="464825"/>
            <a:ext cx="12648300" cy="5079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3300" u="none" cap="none" strike="noStrike">
                <a:solidFill>
                  <a:srgbClr val="517EA4"/>
                </a:solidFill>
                <a:latin typeface="Quicksand SemiBold"/>
                <a:ea typeface="Quicksand SemiBold"/>
                <a:cs typeface="Quicksand SemiBold"/>
                <a:sym typeface="Quicksand SemiBold"/>
              </a:rPr>
              <a:t>Mức glucose trong máu trung bình theo tình trạng tai biến</a:t>
            </a:r>
            <a:endParaRPr/>
          </a:p>
        </p:txBody>
      </p:sp>
      <p:sp>
        <p:nvSpPr>
          <p:cNvPr id="217" name="Google Shape;217;p12"/>
          <p:cNvSpPr txBox="1"/>
          <p:nvPr/>
        </p:nvSpPr>
        <p:spPr>
          <a:xfrm>
            <a:off x="1008809" y="8231810"/>
            <a:ext cx="16270381" cy="172593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i="0" lang="en-US" sz="3300" u="sng" cap="none" strike="noStrike">
                <a:solidFill>
                  <a:srgbClr val="517EA4"/>
                </a:solidFill>
                <a:latin typeface="Quicksand"/>
                <a:ea typeface="Quicksand"/>
                <a:cs typeface="Quicksand"/>
                <a:sym typeface="Quicksand"/>
              </a:rPr>
              <a:t>Nhận xét:</a:t>
            </a:r>
            <a:r>
              <a:rPr b="1" i="0" lang="en-US" sz="3300" u="none" cap="none" strike="noStrike">
                <a:solidFill>
                  <a:srgbClr val="517EA4"/>
                </a:solidFill>
                <a:latin typeface="Quicksand Medium"/>
                <a:ea typeface="Quicksand Medium"/>
                <a:cs typeface="Quicksand Medium"/>
                <a:sym typeface="Quicksand Medium"/>
              </a:rPr>
              <a:t> Mức glucose trong máu trung bình của nhóm có tai biến (Yes) cao hơn đáng kể so với nhóm không có tai biến (No). Bên cạnh đó, trong nhóm người bị tai biến (Yes), mức đường huyết dao động rất lớn, từ rất thấp đến rất cao.</a:t>
            </a:r>
            <a:endParaRPr/>
          </a:p>
        </p:txBody>
      </p:sp>
      <p:sp>
        <p:nvSpPr>
          <p:cNvPr id="218" name="Google Shape;218;p12"/>
          <p:cNvSpPr txBox="1"/>
          <p:nvPr/>
        </p:nvSpPr>
        <p:spPr>
          <a:xfrm>
            <a:off x="17134686" y="9477619"/>
            <a:ext cx="763578" cy="563881"/>
          </a:xfrm>
          <a:prstGeom prst="rect">
            <a:avLst/>
          </a:prstGeom>
          <a:noFill/>
          <a:ln>
            <a:noFill/>
          </a:ln>
        </p:spPr>
        <p:txBody>
          <a:bodyPr anchorCtr="0" anchor="t" bIns="0" lIns="0" spcFirstLastPara="1" rIns="0" wrap="square" tIns="0">
            <a:spAutoFit/>
          </a:bodyPr>
          <a:lstStyle/>
          <a:p>
            <a:pPr indent="0" lvl="0" marL="0" marR="0" rtl="0" algn="ctr">
              <a:lnSpc>
                <a:spcPct val="140012"/>
              </a:lnSpc>
              <a:spcBef>
                <a:spcPts val="0"/>
              </a:spcBef>
              <a:spcAft>
                <a:spcPts val="0"/>
              </a:spcAft>
              <a:buNone/>
            </a:pPr>
            <a:r>
              <a:rPr b="1" i="0" lang="en-US" sz="3299" u="none" cap="none" strike="noStrike">
                <a:solidFill>
                  <a:srgbClr val="517EA4"/>
                </a:solidFill>
                <a:latin typeface="Quicksand"/>
                <a:ea typeface="Quicksand"/>
                <a:cs typeface="Quicksand"/>
                <a:sym typeface="Quicksand"/>
              </a:rPr>
              <a:t>12</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AF5"/>
        </a:solidFill>
      </p:bgPr>
    </p:bg>
    <p:spTree>
      <p:nvGrpSpPr>
        <p:cNvPr id="222" name="Shape 222"/>
        <p:cNvGrpSpPr/>
        <p:nvPr/>
      </p:nvGrpSpPr>
      <p:grpSpPr>
        <a:xfrm>
          <a:off x="0" y="0"/>
          <a:ext cx="0" cy="0"/>
          <a:chOff x="0" y="0"/>
          <a:chExt cx="0" cy="0"/>
        </a:xfrm>
      </p:grpSpPr>
      <p:sp>
        <p:nvSpPr>
          <p:cNvPr id="223" name="Google Shape;223;p13"/>
          <p:cNvSpPr/>
          <p:nvPr/>
        </p:nvSpPr>
        <p:spPr>
          <a:xfrm>
            <a:off x="4515419" y="1489495"/>
            <a:ext cx="9257163" cy="6075013"/>
          </a:xfrm>
          <a:custGeom>
            <a:rect b="b" l="l" r="r" t="t"/>
            <a:pathLst>
              <a:path extrusionOk="0" h="6075013" w="9257163">
                <a:moveTo>
                  <a:pt x="0" y="0"/>
                </a:moveTo>
                <a:lnTo>
                  <a:pt x="9257162" y="0"/>
                </a:lnTo>
                <a:lnTo>
                  <a:pt x="9257162" y="6075013"/>
                </a:lnTo>
                <a:lnTo>
                  <a:pt x="0" y="6075013"/>
                </a:lnTo>
                <a:lnTo>
                  <a:pt x="0" y="0"/>
                </a:lnTo>
                <a:close/>
              </a:path>
            </a:pathLst>
          </a:custGeom>
          <a:blipFill rotWithShape="1">
            <a:blip r:embed="rId3">
              <a:alphaModFix/>
            </a:blip>
            <a:stretch>
              <a:fillRect b="0" l="0" r="0" t="0"/>
            </a:stretch>
          </a:blipFill>
          <a:ln>
            <a:noFill/>
          </a:ln>
        </p:spPr>
      </p:sp>
      <p:sp>
        <p:nvSpPr>
          <p:cNvPr id="224" name="Google Shape;224;p13"/>
          <p:cNvSpPr txBox="1"/>
          <p:nvPr/>
        </p:nvSpPr>
        <p:spPr>
          <a:xfrm>
            <a:off x="4628826" y="464825"/>
            <a:ext cx="10074300" cy="5079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3300" u="none" cap="none" strike="noStrike">
                <a:solidFill>
                  <a:srgbClr val="517EA4"/>
                </a:solidFill>
                <a:latin typeface="Quicksand SemiBold"/>
                <a:ea typeface="Quicksand SemiBold"/>
                <a:cs typeface="Quicksand SemiBold"/>
                <a:sym typeface="Quicksand SemiBold"/>
              </a:rPr>
              <a:t>Chỉ số BMI trung bình theo tình trạng tai biến </a:t>
            </a:r>
            <a:endParaRPr/>
          </a:p>
        </p:txBody>
      </p:sp>
      <p:sp>
        <p:nvSpPr>
          <p:cNvPr id="225" name="Google Shape;225;p13"/>
          <p:cNvSpPr txBox="1"/>
          <p:nvPr/>
        </p:nvSpPr>
        <p:spPr>
          <a:xfrm>
            <a:off x="1579477" y="7958627"/>
            <a:ext cx="15129046" cy="172593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i="0" lang="en-US" sz="3300" u="sng" cap="none" strike="noStrike">
                <a:solidFill>
                  <a:srgbClr val="517EA4"/>
                </a:solidFill>
                <a:latin typeface="Quicksand"/>
                <a:ea typeface="Quicksand"/>
                <a:cs typeface="Quicksand"/>
                <a:sym typeface="Quicksand"/>
              </a:rPr>
              <a:t>Nhận xét:</a:t>
            </a:r>
            <a:r>
              <a:rPr b="1" i="0" lang="en-US" sz="3300" u="none" cap="none" strike="noStrike">
                <a:solidFill>
                  <a:srgbClr val="517EA4"/>
                </a:solidFill>
                <a:latin typeface="Quicksand Medium"/>
                <a:ea typeface="Quicksand Medium"/>
                <a:cs typeface="Quicksand Medium"/>
                <a:sym typeface="Quicksand Medium"/>
              </a:rPr>
              <a:t> BMI trung bình của nhóm bị tai biến (Yes) cao hơn so với nhóm không bị tai biến (No). Bên cạnh đó, trong nhóm người không bị tai biến (No), mức độ dao động của chỉ số BMI cao.</a:t>
            </a:r>
            <a:endParaRPr/>
          </a:p>
        </p:txBody>
      </p:sp>
      <p:sp>
        <p:nvSpPr>
          <p:cNvPr id="226" name="Google Shape;226;p13"/>
          <p:cNvSpPr txBox="1"/>
          <p:nvPr/>
        </p:nvSpPr>
        <p:spPr>
          <a:xfrm>
            <a:off x="17134686" y="9477619"/>
            <a:ext cx="763578" cy="563881"/>
          </a:xfrm>
          <a:prstGeom prst="rect">
            <a:avLst/>
          </a:prstGeom>
          <a:noFill/>
          <a:ln>
            <a:noFill/>
          </a:ln>
        </p:spPr>
        <p:txBody>
          <a:bodyPr anchorCtr="0" anchor="t" bIns="0" lIns="0" spcFirstLastPara="1" rIns="0" wrap="square" tIns="0">
            <a:spAutoFit/>
          </a:bodyPr>
          <a:lstStyle/>
          <a:p>
            <a:pPr indent="0" lvl="0" marL="0" marR="0" rtl="0" algn="ctr">
              <a:lnSpc>
                <a:spcPct val="140012"/>
              </a:lnSpc>
              <a:spcBef>
                <a:spcPts val="0"/>
              </a:spcBef>
              <a:spcAft>
                <a:spcPts val="0"/>
              </a:spcAft>
              <a:buNone/>
            </a:pPr>
            <a:r>
              <a:rPr b="1" i="0" lang="en-US" sz="3299" u="none" cap="none" strike="noStrike">
                <a:solidFill>
                  <a:srgbClr val="517EA4"/>
                </a:solidFill>
                <a:latin typeface="Quicksand"/>
                <a:ea typeface="Quicksand"/>
                <a:cs typeface="Quicksand"/>
                <a:sym typeface="Quicksand"/>
              </a:rPr>
              <a:t>13</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AF5"/>
        </a:solidFill>
      </p:bgPr>
    </p:bg>
    <p:spTree>
      <p:nvGrpSpPr>
        <p:cNvPr id="230" name="Shape 230"/>
        <p:cNvGrpSpPr/>
        <p:nvPr/>
      </p:nvGrpSpPr>
      <p:grpSpPr>
        <a:xfrm>
          <a:off x="0" y="0"/>
          <a:ext cx="0" cy="0"/>
          <a:chOff x="0" y="0"/>
          <a:chExt cx="0" cy="0"/>
        </a:xfrm>
      </p:grpSpPr>
      <p:sp>
        <p:nvSpPr>
          <p:cNvPr id="231" name="Google Shape;231;p14"/>
          <p:cNvSpPr/>
          <p:nvPr/>
        </p:nvSpPr>
        <p:spPr>
          <a:xfrm>
            <a:off x="3493371" y="1028700"/>
            <a:ext cx="11301259" cy="6201566"/>
          </a:xfrm>
          <a:custGeom>
            <a:rect b="b" l="l" r="r" t="t"/>
            <a:pathLst>
              <a:path extrusionOk="0" h="6201566" w="11301259">
                <a:moveTo>
                  <a:pt x="0" y="0"/>
                </a:moveTo>
                <a:lnTo>
                  <a:pt x="11301258" y="0"/>
                </a:lnTo>
                <a:lnTo>
                  <a:pt x="11301258" y="6201566"/>
                </a:lnTo>
                <a:lnTo>
                  <a:pt x="0" y="6201566"/>
                </a:lnTo>
                <a:lnTo>
                  <a:pt x="0" y="0"/>
                </a:lnTo>
                <a:close/>
              </a:path>
            </a:pathLst>
          </a:custGeom>
          <a:blipFill rotWithShape="1">
            <a:blip r:embed="rId3">
              <a:alphaModFix/>
            </a:blip>
            <a:stretch>
              <a:fillRect b="0" l="0" r="0" t="0"/>
            </a:stretch>
          </a:blipFill>
          <a:ln>
            <a:noFill/>
          </a:ln>
        </p:spPr>
      </p:sp>
      <p:sp>
        <p:nvSpPr>
          <p:cNvPr id="232" name="Google Shape;232;p14"/>
          <p:cNvSpPr txBox="1"/>
          <p:nvPr/>
        </p:nvSpPr>
        <p:spPr>
          <a:xfrm>
            <a:off x="4628826" y="166350"/>
            <a:ext cx="10165800" cy="5079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i="0" lang="en-US" sz="3300" u="none" cap="none" strike="noStrike">
                <a:solidFill>
                  <a:srgbClr val="517EA4"/>
                </a:solidFill>
                <a:latin typeface="Quicksand SemiBold"/>
                <a:ea typeface="Quicksand SemiBold"/>
                <a:cs typeface="Quicksand SemiBold"/>
                <a:sym typeface="Quicksand SemiBold"/>
              </a:rPr>
              <a:t>Số lượng người bị tai biến theo loại công việc </a:t>
            </a:r>
            <a:endParaRPr/>
          </a:p>
        </p:txBody>
      </p:sp>
      <p:sp>
        <p:nvSpPr>
          <p:cNvPr id="233" name="Google Shape;233;p14"/>
          <p:cNvSpPr txBox="1"/>
          <p:nvPr/>
        </p:nvSpPr>
        <p:spPr>
          <a:xfrm>
            <a:off x="771525" y="7458866"/>
            <a:ext cx="16744950" cy="2306955"/>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i="0" lang="en-US" sz="3300" u="sng" cap="none" strike="noStrike">
                <a:solidFill>
                  <a:srgbClr val="517EA4"/>
                </a:solidFill>
                <a:latin typeface="Quicksand"/>
                <a:ea typeface="Quicksand"/>
                <a:cs typeface="Quicksand"/>
                <a:sym typeface="Quicksand"/>
              </a:rPr>
              <a:t>Nhận xét:</a:t>
            </a:r>
            <a:r>
              <a:rPr b="1" i="0" lang="en-US" sz="3300" u="none" cap="none" strike="noStrike">
                <a:solidFill>
                  <a:srgbClr val="517EA4"/>
                </a:solidFill>
                <a:latin typeface="Quicksand Medium"/>
                <a:ea typeface="Quicksand Medium"/>
                <a:cs typeface="Quicksand Medium"/>
                <a:sym typeface="Quicksand Medium"/>
              </a:rPr>
              <a:t> Nhóm người làm việc trong khu vực tư nhân (Private) có số lượng người bị tai biến cao nhất. Bên cạnh đó, số lượng người bị tai biến ở các nhóm công việc khác tương đối thấp. Tuy nhiên, số lượng tổng thể người không bị tai biến (No) vẫn cao rõ rệt so với phần còn lại.</a:t>
            </a:r>
            <a:endParaRPr/>
          </a:p>
        </p:txBody>
      </p:sp>
      <p:sp>
        <p:nvSpPr>
          <p:cNvPr id="234" name="Google Shape;234;p14"/>
          <p:cNvSpPr txBox="1"/>
          <p:nvPr/>
        </p:nvSpPr>
        <p:spPr>
          <a:xfrm>
            <a:off x="17134686" y="9477619"/>
            <a:ext cx="763578" cy="563881"/>
          </a:xfrm>
          <a:prstGeom prst="rect">
            <a:avLst/>
          </a:prstGeom>
          <a:noFill/>
          <a:ln>
            <a:noFill/>
          </a:ln>
        </p:spPr>
        <p:txBody>
          <a:bodyPr anchorCtr="0" anchor="t" bIns="0" lIns="0" spcFirstLastPara="1" rIns="0" wrap="square" tIns="0">
            <a:spAutoFit/>
          </a:bodyPr>
          <a:lstStyle/>
          <a:p>
            <a:pPr indent="0" lvl="0" marL="0" marR="0" rtl="0" algn="ctr">
              <a:lnSpc>
                <a:spcPct val="140012"/>
              </a:lnSpc>
              <a:spcBef>
                <a:spcPts val="0"/>
              </a:spcBef>
              <a:spcAft>
                <a:spcPts val="0"/>
              </a:spcAft>
              <a:buNone/>
            </a:pPr>
            <a:r>
              <a:rPr b="1" i="0" lang="en-US" sz="3299" u="none" cap="none" strike="noStrike">
                <a:solidFill>
                  <a:srgbClr val="517EA4"/>
                </a:solidFill>
                <a:latin typeface="Quicksand"/>
                <a:ea typeface="Quicksand"/>
                <a:cs typeface="Quicksand"/>
                <a:sym typeface="Quicksand"/>
              </a:rPr>
              <a:t>14</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AF5"/>
        </a:solidFill>
      </p:bgPr>
    </p:bg>
    <p:spTree>
      <p:nvGrpSpPr>
        <p:cNvPr id="238" name="Shape 238"/>
        <p:cNvGrpSpPr/>
        <p:nvPr/>
      </p:nvGrpSpPr>
      <p:grpSpPr>
        <a:xfrm>
          <a:off x="0" y="0"/>
          <a:ext cx="0" cy="0"/>
          <a:chOff x="0" y="0"/>
          <a:chExt cx="0" cy="0"/>
        </a:xfrm>
      </p:grpSpPr>
      <p:sp>
        <p:nvSpPr>
          <p:cNvPr id="239" name="Google Shape;239;p15"/>
          <p:cNvSpPr/>
          <p:nvPr/>
        </p:nvSpPr>
        <p:spPr>
          <a:xfrm>
            <a:off x="3493371" y="1336165"/>
            <a:ext cx="11301259" cy="6201566"/>
          </a:xfrm>
          <a:custGeom>
            <a:rect b="b" l="l" r="r" t="t"/>
            <a:pathLst>
              <a:path extrusionOk="0" h="6201566" w="11301259">
                <a:moveTo>
                  <a:pt x="0" y="0"/>
                </a:moveTo>
                <a:lnTo>
                  <a:pt x="11301258" y="0"/>
                </a:lnTo>
                <a:lnTo>
                  <a:pt x="11301258" y="6201566"/>
                </a:lnTo>
                <a:lnTo>
                  <a:pt x="0" y="6201566"/>
                </a:lnTo>
                <a:lnTo>
                  <a:pt x="0" y="0"/>
                </a:lnTo>
                <a:close/>
              </a:path>
            </a:pathLst>
          </a:custGeom>
          <a:blipFill rotWithShape="1">
            <a:blip r:embed="rId3">
              <a:alphaModFix/>
            </a:blip>
            <a:stretch>
              <a:fillRect b="0" l="0" r="0" t="0"/>
            </a:stretch>
          </a:blipFill>
          <a:ln>
            <a:noFill/>
          </a:ln>
        </p:spPr>
      </p:sp>
      <p:sp>
        <p:nvSpPr>
          <p:cNvPr id="240" name="Google Shape;240;p15"/>
          <p:cNvSpPr txBox="1"/>
          <p:nvPr/>
        </p:nvSpPr>
        <p:spPr>
          <a:xfrm>
            <a:off x="1792325" y="464825"/>
            <a:ext cx="15133200" cy="5079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i="0" lang="en-US" sz="3300" u="none" cap="none" strike="noStrike">
                <a:solidFill>
                  <a:srgbClr val="517EA4"/>
                </a:solidFill>
                <a:latin typeface="Quicksand SemiBold"/>
                <a:ea typeface="Quicksand SemiBold"/>
                <a:cs typeface="Quicksand SemiBold"/>
                <a:sym typeface="Quicksand SemiBold"/>
              </a:rPr>
              <a:t>Mối liên hệ giữa thói quen hút thuốc và nguy cơ bị tai biến mạch máu não </a:t>
            </a:r>
            <a:endParaRPr/>
          </a:p>
        </p:txBody>
      </p:sp>
      <p:sp>
        <p:nvSpPr>
          <p:cNvPr id="241" name="Google Shape;241;p15"/>
          <p:cNvSpPr txBox="1"/>
          <p:nvPr/>
        </p:nvSpPr>
        <p:spPr>
          <a:xfrm>
            <a:off x="770524" y="7645800"/>
            <a:ext cx="17176800" cy="26412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i="0" lang="en-US" sz="3300" u="sng" cap="none" strike="noStrike">
                <a:solidFill>
                  <a:srgbClr val="517EA4"/>
                </a:solidFill>
                <a:latin typeface="Quicksand"/>
                <a:ea typeface="Quicksand"/>
                <a:cs typeface="Quicksand"/>
                <a:sym typeface="Quicksand"/>
              </a:rPr>
              <a:t>Nhận xét:</a:t>
            </a:r>
            <a:r>
              <a:rPr b="1" i="0" lang="en-US" sz="3300" u="none" cap="none" strike="noStrike">
                <a:solidFill>
                  <a:srgbClr val="517EA4"/>
                </a:solidFill>
                <a:latin typeface="Quicksand Medium"/>
                <a:ea typeface="Quicksand Medium"/>
                <a:cs typeface="Quicksand Medium"/>
                <a:sym typeface="Quicksand Medium"/>
              </a:rPr>
              <a:t> Nhóm đã từng hút thuốc và đang hút thuốc  có số lượng người bị tai biến cao hơn so với nhóm chưa từng hút thuốc. Nhóm chưa rõ tình trạng hút thuốc cũng có tỷ lệ bị tai biến cao hơn nhóm chưa bao giờ hút thuốc. Tuy nhiên, số lượng tổng thể người không bị tai biến vẫn cao rõ rệt so với phần còn lại.</a:t>
            </a:r>
            <a:endParaRPr/>
          </a:p>
        </p:txBody>
      </p:sp>
      <p:sp>
        <p:nvSpPr>
          <p:cNvPr id="242" name="Google Shape;242;p15"/>
          <p:cNvSpPr txBox="1"/>
          <p:nvPr/>
        </p:nvSpPr>
        <p:spPr>
          <a:xfrm>
            <a:off x="17134686" y="9477619"/>
            <a:ext cx="763578" cy="563881"/>
          </a:xfrm>
          <a:prstGeom prst="rect">
            <a:avLst/>
          </a:prstGeom>
          <a:noFill/>
          <a:ln>
            <a:noFill/>
          </a:ln>
        </p:spPr>
        <p:txBody>
          <a:bodyPr anchorCtr="0" anchor="t" bIns="0" lIns="0" spcFirstLastPara="1" rIns="0" wrap="square" tIns="0">
            <a:spAutoFit/>
          </a:bodyPr>
          <a:lstStyle/>
          <a:p>
            <a:pPr indent="0" lvl="0" marL="0" marR="0" rtl="0" algn="ctr">
              <a:lnSpc>
                <a:spcPct val="140012"/>
              </a:lnSpc>
              <a:spcBef>
                <a:spcPts val="0"/>
              </a:spcBef>
              <a:spcAft>
                <a:spcPts val="0"/>
              </a:spcAft>
              <a:buNone/>
            </a:pPr>
            <a:r>
              <a:rPr b="1" i="0" lang="en-US" sz="3299" u="none" cap="none" strike="noStrike">
                <a:solidFill>
                  <a:srgbClr val="517EA4"/>
                </a:solidFill>
                <a:latin typeface="Quicksand"/>
                <a:ea typeface="Quicksand"/>
                <a:cs typeface="Quicksand"/>
                <a:sym typeface="Quicksand"/>
              </a:rPr>
              <a:t>15</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AF5"/>
        </a:solidFill>
      </p:bgPr>
    </p:bg>
    <p:spTree>
      <p:nvGrpSpPr>
        <p:cNvPr id="246" name="Shape 246"/>
        <p:cNvGrpSpPr/>
        <p:nvPr/>
      </p:nvGrpSpPr>
      <p:grpSpPr>
        <a:xfrm>
          <a:off x="0" y="0"/>
          <a:ext cx="0" cy="0"/>
          <a:chOff x="0" y="0"/>
          <a:chExt cx="0" cy="0"/>
        </a:xfrm>
      </p:grpSpPr>
      <p:sp>
        <p:nvSpPr>
          <p:cNvPr id="247" name="Google Shape;247;p16"/>
          <p:cNvSpPr/>
          <p:nvPr/>
        </p:nvSpPr>
        <p:spPr>
          <a:xfrm rot="-1457393">
            <a:off x="11199264" y="4559917"/>
            <a:ext cx="10071586" cy="8334237"/>
          </a:xfrm>
          <a:custGeom>
            <a:rect b="b" l="l" r="r" t="t"/>
            <a:pathLst>
              <a:path extrusionOk="0" h="8334237" w="10071586">
                <a:moveTo>
                  <a:pt x="0" y="0"/>
                </a:moveTo>
                <a:lnTo>
                  <a:pt x="10071585" y="0"/>
                </a:lnTo>
                <a:lnTo>
                  <a:pt x="10071585" y="8334238"/>
                </a:lnTo>
                <a:lnTo>
                  <a:pt x="0" y="8334238"/>
                </a:lnTo>
                <a:lnTo>
                  <a:pt x="0" y="0"/>
                </a:lnTo>
                <a:close/>
              </a:path>
            </a:pathLst>
          </a:custGeom>
          <a:blipFill rotWithShape="1">
            <a:blip r:embed="rId3">
              <a:alphaModFix amt="37000"/>
            </a:blip>
            <a:stretch>
              <a:fillRect b="0" l="0" r="0" t="0"/>
            </a:stretch>
          </a:blipFill>
          <a:ln>
            <a:noFill/>
          </a:ln>
        </p:spPr>
      </p:sp>
      <p:sp>
        <p:nvSpPr>
          <p:cNvPr id="248" name="Google Shape;248;p16"/>
          <p:cNvSpPr txBox="1"/>
          <p:nvPr/>
        </p:nvSpPr>
        <p:spPr>
          <a:xfrm>
            <a:off x="1199422" y="915314"/>
            <a:ext cx="7782517" cy="1192530"/>
          </a:xfrm>
          <a:prstGeom prst="rect">
            <a:avLst/>
          </a:prstGeom>
          <a:noFill/>
          <a:ln>
            <a:noFill/>
          </a:ln>
        </p:spPr>
        <p:txBody>
          <a:bodyPr anchorCtr="0" anchor="t" bIns="0" lIns="0" spcFirstLastPara="1" rIns="0" wrap="square" tIns="0">
            <a:spAutoFit/>
          </a:bodyPr>
          <a:lstStyle/>
          <a:p>
            <a:pPr indent="0" lvl="0" marL="0" marR="0" rtl="0" algn="ctr">
              <a:lnSpc>
                <a:spcPct val="99000"/>
              </a:lnSpc>
              <a:spcBef>
                <a:spcPts val="0"/>
              </a:spcBef>
              <a:spcAft>
                <a:spcPts val="0"/>
              </a:spcAft>
              <a:buNone/>
            </a:pPr>
            <a:r>
              <a:rPr b="0" i="0" lang="en-US" sz="9000" u="none" cap="none" strike="noStrike">
                <a:solidFill>
                  <a:srgbClr val="517EA4"/>
                </a:solidFill>
                <a:latin typeface="Dancing Script"/>
                <a:ea typeface="Dancing Script"/>
                <a:cs typeface="Dancing Script"/>
                <a:sym typeface="Dancing Script"/>
              </a:rPr>
              <a:t>Mô tả bài toán</a:t>
            </a:r>
            <a:endParaRPr/>
          </a:p>
        </p:txBody>
      </p:sp>
      <p:sp>
        <p:nvSpPr>
          <p:cNvPr id="249" name="Google Shape;249;p16"/>
          <p:cNvSpPr txBox="1"/>
          <p:nvPr/>
        </p:nvSpPr>
        <p:spPr>
          <a:xfrm>
            <a:off x="858197" y="2745526"/>
            <a:ext cx="15661031" cy="5512689"/>
          </a:xfrm>
          <a:prstGeom prst="rect">
            <a:avLst/>
          </a:prstGeom>
          <a:noFill/>
          <a:ln>
            <a:noFill/>
          </a:ln>
        </p:spPr>
        <p:txBody>
          <a:bodyPr anchorCtr="0" anchor="t" bIns="0" lIns="0" spcFirstLastPara="1" rIns="0" wrap="square" tIns="0">
            <a:spAutoFit/>
          </a:bodyPr>
          <a:lstStyle/>
          <a:p>
            <a:pPr indent="-356234" lvl="1" marL="712468" marR="0" rtl="0" algn="just">
              <a:lnSpc>
                <a:spcPct val="166020"/>
              </a:lnSpc>
              <a:spcBef>
                <a:spcPts val="0"/>
              </a:spcBef>
              <a:spcAft>
                <a:spcPts val="0"/>
              </a:spcAft>
              <a:buClr>
                <a:srgbClr val="517EA4"/>
              </a:buClr>
              <a:buSzPts val="3299"/>
              <a:buFont typeface="Arial"/>
              <a:buChar char="•"/>
            </a:pPr>
            <a:r>
              <a:rPr b="1" i="0" lang="en-US" sz="3299" u="none" cap="none" strike="noStrike">
                <a:solidFill>
                  <a:srgbClr val="517EA4"/>
                </a:solidFill>
                <a:latin typeface="Quicksand Medium"/>
                <a:ea typeface="Quicksand Medium"/>
                <a:cs typeface="Quicksand Medium"/>
                <a:sym typeface="Quicksand Medium"/>
              </a:rPr>
              <a:t>Phân loại nguy cơ đột quỵ của bệnh nhân bằng thuật toán KNN kết hợp với Apache Spark.</a:t>
            </a:r>
            <a:endParaRPr/>
          </a:p>
          <a:p>
            <a:pPr indent="-356234" lvl="1" marL="712468" marR="0" rtl="0" algn="just">
              <a:lnSpc>
                <a:spcPct val="166020"/>
              </a:lnSpc>
              <a:spcBef>
                <a:spcPts val="0"/>
              </a:spcBef>
              <a:spcAft>
                <a:spcPts val="0"/>
              </a:spcAft>
              <a:buClr>
                <a:srgbClr val="517EA4"/>
              </a:buClr>
              <a:buSzPts val="3299"/>
              <a:buFont typeface="Arial"/>
              <a:buChar char="•"/>
            </a:pPr>
            <a:r>
              <a:rPr b="1" i="0" lang="en-US" sz="3299" u="none" cap="none" strike="noStrike">
                <a:solidFill>
                  <a:srgbClr val="517EA4"/>
                </a:solidFill>
                <a:latin typeface="Quicksand Medium"/>
                <a:ea typeface="Quicksand Medium"/>
                <a:cs typeface="Quicksand Medium"/>
                <a:sym typeface="Quicksand Medium"/>
              </a:rPr>
              <a:t>Phân tích các đặc trưng như tuổi, bệnh nền, chỉ số BMI, mức đường huyết, và thói quen hút thuốc để tìm ra các yếu tố ảnh hưởng đến nguy cơ đột quỵ. </a:t>
            </a:r>
            <a:endParaRPr/>
          </a:p>
          <a:p>
            <a:pPr indent="0" lvl="0" marL="0" marR="0" rtl="0" algn="just">
              <a:lnSpc>
                <a:spcPct val="166020"/>
              </a:lnSpc>
              <a:spcBef>
                <a:spcPts val="0"/>
              </a:spcBef>
              <a:spcAft>
                <a:spcPts val="0"/>
              </a:spcAft>
              <a:buNone/>
            </a:pPr>
            <a:r>
              <a:rPr b="1" i="0" lang="en-US" sz="3299" u="none" cap="none" strike="noStrike">
                <a:solidFill>
                  <a:srgbClr val="517EA4"/>
                </a:solidFill>
                <a:latin typeface="Quicksand Medium"/>
                <a:ea typeface="Quicksand Medium"/>
                <a:cs typeface="Quicksand Medium"/>
                <a:sym typeface="Quicksand Medium"/>
              </a:rPr>
              <a:t>=&gt;  Hỗ trợ các chuyên gia y tế trong việc phát hiện sớm các trường hợp có nguy cơ cao và đề xuất các biện pháp can thiệp phù hợp nhằm giảm thiểu rủi ro cho bệnh nhân.</a:t>
            </a:r>
            <a:endParaRPr/>
          </a:p>
          <a:p>
            <a:pPr indent="0" lvl="0" marL="0" marR="0" rtl="0" algn="l">
              <a:lnSpc>
                <a:spcPct val="166020"/>
              </a:lnSpc>
              <a:spcBef>
                <a:spcPts val="0"/>
              </a:spcBef>
              <a:spcAft>
                <a:spcPts val="0"/>
              </a:spcAft>
              <a:buNone/>
            </a:pPr>
            <a:r>
              <a:t/>
            </a:r>
            <a:endParaRPr b="1" i="0" sz="3299" u="none" cap="none" strike="noStrike">
              <a:solidFill>
                <a:srgbClr val="517EA4"/>
              </a:solidFill>
              <a:latin typeface="Quicksand Medium"/>
              <a:ea typeface="Quicksand Medium"/>
              <a:cs typeface="Quicksand Medium"/>
              <a:sym typeface="Quicksand Medium"/>
            </a:endParaRPr>
          </a:p>
        </p:txBody>
      </p:sp>
      <p:sp>
        <p:nvSpPr>
          <p:cNvPr id="250" name="Google Shape;250;p16"/>
          <p:cNvSpPr txBox="1"/>
          <p:nvPr/>
        </p:nvSpPr>
        <p:spPr>
          <a:xfrm>
            <a:off x="17134686" y="9477619"/>
            <a:ext cx="763578" cy="563881"/>
          </a:xfrm>
          <a:prstGeom prst="rect">
            <a:avLst/>
          </a:prstGeom>
          <a:noFill/>
          <a:ln>
            <a:noFill/>
          </a:ln>
        </p:spPr>
        <p:txBody>
          <a:bodyPr anchorCtr="0" anchor="t" bIns="0" lIns="0" spcFirstLastPara="1" rIns="0" wrap="square" tIns="0">
            <a:spAutoFit/>
          </a:bodyPr>
          <a:lstStyle/>
          <a:p>
            <a:pPr indent="0" lvl="0" marL="0" marR="0" rtl="0" algn="ctr">
              <a:lnSpc>
                <a:spcPct val="140012"/>
              </a:lnSpc>
              <a:spcBef>
                <a:spcPts val="0"/>
              </a:spcBef>
              <a:spcAft>
                <a:spcPts val="0"/>
              </a:spcAft>
              <a:buNone/>
            </a:pPr>
            <a:r>
              <a:rPr b="1" i="0" lang="en-US" sz="3299" u="none" cap="none" strike="noStrike">
                <a:solidFill>
                  <a:srgbClr val="517EA4"/>
                </a:solidFill>
                <a:latin typeface="Quicksand"/>
                <a:ea typeface="Quicksand"/>
                <a:cs typeface="Quicksand"/>
                <a:sym typeface="Quicksand"/>
              </a:rPr>
              <a:t>16</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17"/>
          <p:cNvSpPr/>
          <p:nvPr/>
        </p:nvSpPr>
        <p:spPr>
          <a:xfrm>
            <a:off x="0" y="0"/>
            <a:ext cx="2199132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9219" l="0" r="0" t="-9220"/>
            </a:stretch>
          </a:blipFill>
          <a:ln>
            <a:noFill/>
          </a:ln>
        </p:spPr>
      </p:sp>
      <p:sp>
        <p:nvSpPr>
          <p:cNvPr id="256" name="Google Shape;256;p17"/>
          <p:cNvSpPr/>
          <p:nvPr/>
        </p:nvSpPr>
        <p:spPr>
          <a:xfrm flipH="1" rot="1155628">
            <a:off x="-686250" y="-772603"/>
            <a:ext cx="2485602" cy="6099638"/>
          </a:xfrm>
          <a:custGeom>
            <a:rect b="b" l="l" r="r" t="t"/>
            <a:pathLst>
              <a:path extrusionOk="0" h="6099638" w="2485602">
                <a:moveTo>
                  <a:pt x="2485602" y="0"/>
                </a:moveTo>
                <a:lnTo>
                  <a:pt x="0" y="0"/>
                </a:lnTo>
                <a:lnTo>
                  <a:pt x="0" y="6099637"/>
                </a:lnTo>
                <a:lnTo>
                  <a:pt x="2485602" y="6099637"/>
                </a:lnTo>
                <a:lnTo>
                  <a:pt x="2485602" y="0"/>
                </a:lnTo>
                <a:close/>
              </a:path>
            </a:pathLst>
          </a:custGeom>
          <a:blipFill rotWithShape="1">
            <a:blip r:embed="rId4">
              <a:alphaModFix/>
            </a:blip>
            <a:stretch>
              <a:fillRect b="0" l="0" r="0" t="0"/>
            </a:stretch>
          </a:blipFill>
          <a:ln>
            <a:noFill/>
          </a:ln>
        </p:spPr>
      </p:sp>
      <p:sp>
        <p:nvSpPr>
          <p:cNvPr id="257" name="Google Shape;257;p17"/>
          <p:cNvSpPr/>
          <p:nvPr/>
        </p:nvSpPr>
        <p:spPr>
          <a:xfrm rot="-2103943">
            <a:off x="17045199" y="-1116585"/>
            <a:ext cx="2485602" cy="6099638"/>
          </a:xfrm>
          <a:custGeom>
            <a:rect b="b" l="l" r="r" t="t"/>
            <a:pathLst>
              <a:path extrusionOk="0" h="6099638" w="2485602">
                <a:moveTo>
                  <a:pt x="0" y="0"/>
                </a:moveTo>
                <a:lnTo>
                  <a:pt x="2485602" y="0"/>
                </a:lnTo>
                <a:lnTo>
                  <a:pt x="2485602" y="6099638"/>
                </a:lnTo>
                <a:lnTo>
                  <a:pt x="0" y="6099638"/>
                </a:lnTo>
                <a:lnTo>
                  <a:pt x="0" y="0"/>
                </a:lnTo>
                <a:close/>
              </a:path>
            </a:pathLst>
          </a:custGeom>
          <a:blipFill rotWithShape="1">
            <a:blip r:embed="rId4">
              <a:alphaModFix/>
            </a:blip>
            <a:stretch>
              <a:fillRect b="0" l="0" r="0" t="0"/>
            </a:stretch>
          </a:blipFill>
          <a:ln>
            <a:noFill/>
          </a:ln>
        </p:spPr>
      </p:sp>
      <p:sp>
        <p:nvSpPr>
          <p:cNvPr id="258" name="Google Shape;258;p17"/>
          <p:cNvSpPr txBox="1"/>
          <p:nvPr/>
        </p:nvSpPr>
        <p:spPr>
          <a:xfrm>
            <a:off x="3633310" y="4105941"/>
            <a:ext cx="11021380" cy="4596765"/>
          </a:xfrm>
          <a:prstGeom prst="rect">
            <a:avLst/>
          </a:prstGeom>
          <a:noFill/>
          <a:ln>
            <a:noFill/>
          </a:ln>
        </p:spPr>
        <p:txBody>
          <a:bodyPr anchorCtr="0" anchor="t" bIns="0" lIns="0" spcFirstLastPara="1" rIns="0" wrap="square" tIns="0">
            <a:spAutoFit/>
          </a:bodyPr>
          <a:lstStyle/>
          <a:p>
            <a:pPr indent="0" lvl="0" marL="0" marR="0" rtl="0" algn="ctr">
              <a:lnSpc>
                <a:spcPct val="99000"/>
              </a:lnSpc>
              <a:spcBef>
                <a:spcPts val="0"/>
              </a:spcBef>
              <a:spcAft>
                <a:spcPts val="0"/>
              </a:spcAft>
              <a:buNone/>
            </a:pPr>
            <a:r>
              <a:rPr b="0" i="0" lang="en-US" sz="12000" u="none" cap="none" strike="noStrike">
                <a:solidFill>
                  <a:srgbClr val="517EA4"/>
                </a:solidFill>
                <a:latin typeface="Dancing Script"/>
                <a:ea typeface="Dancing Script"/>
                <a:cs typeface="Dancing Script"/>
                <a:sym typeface="Dancing Script"/>
              </a:rPr>
              <a:t>Các phương pháp, kỹ thuật, thuật toán lựa chọn</a:t>
            </a:r>
            <a:endParaRPr/>
          </a:p>
        </p:txBody>
      </p:sp>
      <p:sp>
        <p:nvSpPr>
          <p:cNvPr id="259" name="Google Shape;259;p17"/>
          <p:cNvSpPr/>
          <p:nvPr/>
        </p:nvSpPr>
        <p:spPr>
          <a:xfrm rot="1794609">
            <a:off x="16416926" y="6208481"/>
            <a:ext cx="2485602" cy="6099638"/>
          </a:xfrm>
          <a:custGeom>
            <a:rect b="b" l="l" r="r" t="t"/>
            <a:pathLst>
              <a:path extrusionOk="0" h="6099638" w="2485602">
                <a:moveTo>
                  <a:pt x="0" y="0"/>
                </a:moveTo>
                <a:lnTo>
                  <a:pt x="2485603" y="0"/>
                </a:lnTo>
                <a:lnTo>
                  <a:pt x="2485603" y="6099638"/>
                </a:lnTo>
                <a:lnTo>
                  <a:pt x="0" y="6099638"/>
                </a:lnTo>
                <a:lnTo>
                  <a:pt x="0" y="0"/>
                </a:lnTo>
                <a:close/>
              </a:path>
            </a:pathLst>
          </a:custGeom>
          <a:blipFill rotWithShape="1">
            <a:blip r:embed="rId4">
              <a:alphaModFix/>
            </a:blip>
            <a:stretch>
              <a:fillRect b="0" l="0" r="0" t="0"/>
            </a:stretch>
          </a:blipFill>
          <a:ln>
            <a:noFill/>
          </a:ln>
        </p:spPr>
      </p:sp>
      <p:sp>
        <p:nvSpPr>
          <p:cNvPr id="260" name="Google Shape;260;p17"/>
          <p:cNvSpPr/>
          <p:nvPr/>
        </p:nvSpPr>
        <p:spPr>
          <a:xfrm flipH="1" rot="-961226">
            <a:off x="-829289" y="6219523"/>
            <a:ext cx="2485602" cy="6099638"/>
          </a:xfrm>
          <a:custGeom>
            <a:rect b="b" l="l" r="r" t="t"/>
            <a:pathLst>
              <a:path extrusionOk="0" h="6099638" w="2485602">
                <a:moveTo>
                  <a:pt x="2485603" y="0"/>
                </a:moveTo>
                <a:lnTo>
                  <a:pt x="0" y="0"/>
                </a:lnTo>
                <a:lnTo>
                  <a:pt x="0" y="6099638"/>
                </a:lnTo>
                <a:lnTo>
                  <a:pt x="2485603" y="6099638"/>
                </a:lnTo>
                <a:lnTo>
                  <a:pt x="2485603" y="0"/>
                </a:lnTo>
                <a:close/>
              </a:path>
            </a:pathLst>
          </a:custGeom>
          <a:blipFill rotWithShape="1">
            <a:blip r:embed="rId4">
              <a:alphaModFix/>
            </a:blip>
            <a:stretch>
              <a:fillRect b="0" l="0" r="0" t="0"/>
            </a:stretch>
          </a:blipFill>
          <a:ln>
            <a:noFill/>
          </a:ln>
        </p:spPr>
      </p:sp>
      <p:sp>
        <p:nvSpPr>
          <p:cNvPr id="261" name="Google Shape;261;p17"/>
          <p:cNvSpPr/>
          <p:nvPr/>
        </p:nvSpPr>
        <p:spPr>
          <a:xfrm>
            <a:off x="16562954" y="3043718"/>
            <a:ext cx="2675778" cy="4832105"/>
          </a:xfrm>
          <a:custGeom>
            <a:rect b="b" l="l" r="r" t="t"/>
            <a:pathLst>
              <a:path extrusionOk="0" h="4832105" w="2675778">
                <a:moveTo>
                  <a:pt x="0" y="0"/>
                </a:moveTo>
                <a:lnTo>
                  <a:pt x="2675777" y="0"/>
                </a:lnTo>
                <a:lnTo>
                  <a:pt x="2675777" y="4832105"/>
                </a:lnTo>
                <a:lnTo>
                  <a:pt x="0" y="4832105"/>
                </a:lnTo>
                <a:lnTo>
                  <a:pt x="0" y="0"/>
                </a:lnTo>
                <a:close/>
              </a:path>
            </a:pathLst>
          </a:custGeom>
          <a:blipFill rotWithShape="1">
            <a:blip r:embed="rId5">
              <a:alphaModFix/>
            </a:blip>
            <a:stretch>
              <a:fillRect b="0" l="0" r="0" t="0"/>
            </a:stretch>
          </a:blipFill>
          <a:ln>
            <a:noFill/>
          </a:ln>
        </p:spPr>
      </p:sp>
      <p:sp>
        <p:nvSpPr>
          <p:cNvPr id="262" name="Google Shape;262;p17"/>
          <p:cNvSpPr/>
          <p:nvPr/>
        </p:nvSpPr>
        <p:spPr>
          <a:xfrm rot="10800000">
            <a:off x="-568883" y="3043718"/>
            <a:ext cx="2675778" cy="4832105"/>
          </a:xfrm>
          <a:custGeom>
            <a:rect b="b" l="l" r="r" t="t"/>
            <a:pathLst>
              <a:path extrusionOk="0" h="4832105" w="2675778">
                <a:moveTo>
                  <a:pt x="2675778" y="4832105"/>
                </a:moveTo>
                <a:lnTo>
                  <a:pt x="0" y="4832105"/>
                </a:lnTo>
                <a:lnTo>
                  <a:pt x="0" y="0"/>
                </a:lnTo>
                <a:lnTo>
                  <a:pt x="2675778" y="0"/>
                </a:lnTo>
                <a:lnTo>
                  <a:pt x="2675778" y="4832105"/>
                </a:lnTo>
                <a:close/>
              </a:path>
            </a:pathLst>
          </a:custGeom>
          <a:blipFill rotWithShape="1">
            <a:blip r:embed="rId5">
              <a:alphaModFix/>
            </a:blip>
            <a:stretch>
              <a:fillRect b="0" l="0" r="0" t="0"/>
            </a:stretch>
          </a:blipFill>
          <a:ln>
            <a:noFill/>
          </a:ln>
        </p:spPr>
      </p:sp>
      <p:grpSp>
        <p:nvGrpSpPr>
          <p:cNvPr id="263" name="Google Shape;263;p17"/>
          <p:cNvGrpSpPr/>
          <p:nvPr/>
        </p:nvGrpSpPr>
        <p:grpSpPr>
          <a:xfrm>
            <a:off x="7805585" y="1060046"/>
            <a:ext cx="2676830" cy="2434339"/>
            <a:chOff x="0" y="0"/>
            <a:chExt cx="3569106" cy="3245785"/>
          </a:xfrm>
        </p:grpSpPr>
        <p:sp>
          <p:nvSpPr>
            <p:cNvPr id="264" name="Google Shape;264;p17"/>
            <p:cNvSpPr/>
            <p:nvPr/>
          </p:nvSpPr>
          <p:spPr>
            <a:xfrm>
              <a:off x="120048" y="0"/>
              <a:ext cx="3329010" cy="3245785"/>
            </a:xfrm>
            <a:custGeom>
              <a:rect b="b" l="l" r="r" t="t"/>
              <a:pathLst>
                <a:path extrusionOk="0" h="3245785" w="3329010">
                  <a:moveTo>
                    <a:pt x="0" y="0"/>
                  </a:moveTo>
                  <a:lnTo>
                    <a:pt x="3329010" y="0"/>
                  </a:lnTo>
                  <a:lnTo>
                    <a:pt x="3329010" y="3245785"/>
                  </a:lnTo>
                  <a:lnTo>
                    <a:pt x="0" y="3245785"/>
                  </a:lnTo>
                  <a:lnTo>
                    <a:pt x="0" y="0"/>
                  </a:lnTo>
                  <a:close/>
                </a:path>
              </a:pathLst>
            </a:custGeom>
            <a:blipFill rotWithShape="1">
              <a:blip r:embed="rId6">
                <a:alphaModFix/>
              </a:blip>
              <a:stretch>
                <a:fillRect b="0" l="0" r="0" t="0"/>
              </a:stretch>
            </a:blipFill>
            <a:ln>
              <a:noFill/>
            </a:ln>
          </p:spPr>
        </p:sp>
        <p:sp>
          <p:nvSpPr>
            <p:cNvPr id="265" name="Google Shape;265;p17"/>
            <p:cNvSpPr txBox="1"/>
            <p:nvPr/>
          </p:nvSpPr>
          <p:spPr>
            <a:xfrm>
              <a:off x="0" y="644357"/>
              <a:ext cx="3569106" cy="2195195"/>
            </a:xfrm>
            <a:prstGeom prst="rect">
              <a:avLst/>
            </a:prstGeom>
            <a:noFill/>
            <a:ln>
              <a:noFill/>
            </a:ln>
          </p:spPr>
          <p:txBody>
            <a:bodyPr anchorCtr="0" anchor="t" bIns="0" lIns="0" spcFirstLastPara="1" rIns="0" wrap="square" tIns="0">
              <a:spAutoFit/>
            </a:bodyPr>
            <a:lstStyle/>
            <a:p>
              <a:pPr indent="0" lvl="0" marL="0" marR="0" rtl="0" algn="ctr">
                <a:lnSpc>
                  <a:spcPct val="99000"/>
                </a:lnSpc>
                <a:spcBef>
                  <a:spcPts val="0"/>
                </a:spcBef>
                <a:spcAft>
                  <a:spcPts val="0"/>
                </a:spcAft>
                <a:buNone/>
              </a:pPr>
              <a:r>
                <a:rPr b="0" i="0" lang="en-US" sz="12000" u="none" cap="none" strike="noStrike">
                  <a:solidFill>
                    <a:srgbClr val="517EA4"/>
                  </a:solidFill>
                  <a:latin typeface="Dancing Script"/>
                  <a:ea typeface="Dancing Script"/>
                  <a:cs typeface="Dancing Script"/>
                  <a:sym typeface="Dancing Script"/>
                </a:rPr>
                <a:t>02</a:t>
              </a:r>
              <a:endParaRPr/>
            </a:p>
          </p:txBody>
        </p:sp>
      </p:grpSp>
      <p:sp>
        <p:nvSpPr>
          <p:cNvPr id="266" name="Google Shape;266;p17"/>
          <p:cNvSpPr txBox="1"/>
          <p:nvPr/>
        </p:nvSpPr>
        <p:spPr>
          <a:xfrm>
            <a:off x="17134686" y="9477619"/>
            <a:ext cx="763578" cy="563881"/>
          </a:xfrm>
          <a:prstGeom prst="rect">
            <a:avLst/>
          </a:prstGeom>
          <a:noFill/>
          <a:ln>
            <a:noFill/>
          </a:ln>
        </p:spPr>
        <p:txBody>
          <a:bodyPr anchorCtr="0" anchor="t" bIns="0" lIns="0" spcFirstLastPara="1" rIns="0" wrap="square" tIns="0">
            <a:spAutoFit/>
          </a:bodyPr>
          <a:lstStyle/>
          <a:p>
            <a:pPr indent="0" lvl="0" marL="0" marR="0" rtl="0" algn="ctr">
              <a:lnSpc>
                <a:spcPct val="140012"/>
              </a:lnSpc>
              <a:spcBef>
                <a:spcPts val="0"/>
              </a:spcBef>
              <a:spcAft>
                <a:spcPts val="0"/>
              </a:spcAft>
              <a:buNone/>
            </a:pPr>
            <a:r>
              <a:rPr b="1" i="0" lang="en-US" sz="3299" u="none" cap="none" strike="noStrike">
                <a:solidFill>
                  <a:srgbClr val="517EA4"/>
                </a:solidFill>
                <a:latin typeface="Quicksand"/>
                <a:ea typeface="Quicksand"/>
                <a:cs typeface="Quicksand"/>
                <a:sym typeface="Quicksand"/>
              </a:rPr>
              <a:t>17</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AF5"/>
        </a:solidFill>
      </p:bgPr>
    </p:bg>
    <p:spTree>
      <p:nvGrpSpPr>
        <p:cNvPr id="270" name="Shape 270"/>
        <p:cNvGrpSpPr/>
        <p:nvPr/>
      </p:nvGrpSpPr>
      <p:grpSpPr>
        <a:xfrm>
          <a:off x="0" y="0"/>
          <a:ext cx="0" cy="0"/>
          <a:chOff x="0" y="0"/>
          <a:chExt cx="0" cy="0"/>
        </a:xfrm>
      </p:grpSpPr>
      <p:sp>
        <p:nvSpPr>
          <p:cNvPr id="271" name="Google Shape;271;p18"/>
          <p:cNvSpPr/>
          <p:nvPr/>
        </p:nvSpPr>
        <p:spPr>
          <a:xfrm flipH="1">
            <a:off x="-3574847" y="4727936"/>
            <a:ext cx="10502725" cy="8691005"/>
          </a:xfrm>
          <a:custGeom>
            <a:rect b="b" l="l" r="r" t="t"/>
            <a:pathLst>
              <a:path extrusionOk="0" h="8691005" w="10502725">
                <a:moveTo>
                  <a:pt x="0" y="8691005"/>
                </a:moveTo>
                <a:lnTo>
                  <a:pt x="10502725" y="8691005"/>
                </a:lnTo>
                <a:lnTo>
                  <a:pt x="10502725" y="0"/>
                </a:lnTo>
                <a:lnTo>
                  <a:pt x="0" y="0"/>
                </a:lnTo>
                <a:lnTo>
                  <a:pt x="0" y="8691005"/>
                </a:lnTo>
                <a:close/>
              </a:path>
            </a:pathLst>
          </a:custGeom>
          <a:blipFill rotWithShape="1">
            <a:blip r:embed="rId3">
              <a:alphaModFix amt="37000"/>
            </a:blip>
            <a:stretch>
              <a:fillRect b="0" l="0" r="0" t="0"/>
            </a:stretch>
          </a:blipFill>
          <a:ln>
            <a:noFill/>
          </a:ln>
        </p:spPr>
      </p:sp>
      <p:sp>
        <p:nvSpPr>
          <p:cNvPr id="272" name="Google Shape;272;p18"/>
          <p:cNvSpPr/>
          <p:nvPr/>
        </p:nvSpPr>
        <p:spPr>
          <a:xfrm flipH="1" rot="-7881738">
            <a:off x="13956764" y="-1264983"/>
            <a:ext cx="8102860" cy="6705116"/>
          </a:xfrm>
          <a:custGeom>
            <a:rect b="b" l="l" r="r" t="t"/>
            <a:pathLst>
              <a:path extrusionOk="0" h="6705116" w="8102860">
                <a:moveTo>
                  <a:pt x="0" y="6705116"/>
                </a:moveTo>
                <a:lnTo>
                  <a:pt x="8102860" y="6705116"/>
                </a:lnTo>
                <a:lnTo>
                  <a:pt x="8102860" y="0"/>
                </a:lnTo>
                <a:lnTo>
                  <a:pt x="0" y="0"/>
                </a:lnTo>
                <a:lnTo>
                  <a:pt x="0" y="6705116"/>
                </a:lnTo>
                <a:close/>
              </a:path>
            </a:pathLst>
          </a:custGeom>
          <a:blipFill rotWithShape="1">
            <a:blip r:embed="rId4">
              <a:alphaModFix amt="37000"/>
            </a:blip>
            <a:stretch>
              <a:fillRect b="0" l="0" r="0" t="0"/>
            </a:stretch>
          </a:blipFill>
          <a:ln>
            <a:noFill/>
          </a:ln>
        </p:spPr>
      </p:sp>
      <p:sp>
        <p:nvSpPr>
          <p:cNvPr id="273" name="Google Shape;273;p18"/>
          <p:cNvSpPr/>
          <p:nvPr/>
        </p:nvSpPr>
        <p:spPr>
          <a:xfrm>
            <a:off x="9411107" y="2488897"/>
            <a:ext cx="8199247" cy="6123919"/>
          </a:xfrm>
          <a:custGeom>
            <a:rect b="b" l="l" r="r" t="t"/>
            <a:pathLst>
              <a:path extrusionOk="0" h="6123919" w="8199247">
                <a:moveTo>
                  <a:pt x="0" y="0"/>
                </a:moveTo>
                <a:lnTo>
                  <a:pt x="8199247" y="0"/>
                </a:lnTo>
                <a:lnTo>
                  <a:pt x="8199247" y="6123918"/>
                </a:lnTo>
                <a:lnTo>
                  <a:pt x="0" y="6123918"/>
                </a:lnTo>
                <a:lnTo>
                  <a:pt x="0" y="0"/>
                </a:lnTo>
                <a:close/>
              </a:path>
            </a:pathLst>
          </a:custGeom>
          <a:blipFill rotWithShape="1">
            <a:blip r:embed="rId5">
              <a:alphaModFix/>
            </a:blip>
            <a:stretch>
              <a:fillRect b="0" l="0" r="0" t="0"/>
            </a:stretch>
          </a:blipFill>
          <a:ln>
            <a:noFill/>
          </a:ln>
        </p:spPr>
      </p:sp>
      <p:sp>
        <p:nvSpPr>
          <p:cNvPr id="274" name="Google Shape;274;p18"/>
          <p:cNvSpPr txBox="1"/>
          <p:nvPr/>
        </p:nvSpPr>
        <p:spPr>
          <a:xfrm>
            <a:off x="798298" y="724542"/>
            <a:ext cx="10497295" cy="1192530"/>
          </a:xfrm>
          <a:prstGeom prst="rect">
            <a:avLst/>
          </a:prstGeom>
          <a:noFill/>
          <a:ln>
            <a:noFill/>
          </a:ln>
        </p:spPr>
        <p:txBody>
          <a:bodyPr anchorCtr="0" anchor="t" bIns="0" lIns="0" spcFirstLastPara="1" rIns="0" wrap="square" tIns="0">
            <a:spAutoFit/>
          </a:bodyPr>
          <a:lstStyle/>
          <a:p>
            <a:pPr indent="0" lvl="0" marL="0" marR="0" rtl="0" algn="ctr">
              <a:lnSpc>
                <a:spcPct val="99000"/>
              </a:lnSpc>
              <a:spcBef>
                <a:spcPts val="0"/>
              </a:spcBef>
              <a:spcAft>
                <a:spcPts val="0"/>
              </a:spcAft>
              <a:buNone/>
            </a:pPr>
            <a:r>
              <a:rPr b="0" i="0" lang="en-US" sz="9000" u="none" cap="none" strike="noStrike">
                <a:solidFill>
                  <a:srgbClr val="517EA4"/>
                </a:solidFill>
                <a:latin typeface="Dancing Script"/>
                <a:ea typeface="Dancing Script"/>
                <a:cs typeface="Dancing Script"/>
                <a:sym typeface="Dancing Script"/>
              </a:rPr>
              <a:t>Kỹ thuật StringIndexer</a:t>
            </a:r>
            <a:endParaRPr/>
          </a:p>
        </p:txBody>
      </p:sp>
      <p:sp>
        <p:nvSpPr>
          <p:cNvPr id="275" name="Google Shape;275;p18"/>
          <p:cNvSpPr txBox="1"/>
          <p:nvPr/>
        </p:nvSpPr>
        <p:spPr>
          <a:xfrm>
            <a:off x="426257" y="3250609"/>
            <a:ext cx="8348319" cy="2887980"/>
          </a:xfrm>
          <a:prstGeom prst="rect">
            <a:avLst/>
          </a:prstGeom>
          <a:noFill/>
          <a:ln>
            <a:noFill/>
          </a:ln>
        </p:spPr>
        <p:txBody>
          <a:bodyPr anchorCtr="0" anchor="t" bIns="0" lIns="0" spcFirstLastPara="1" rIns="0" wrap="square" tIns="0">
            <a:spAutoFit/>
          </a:bodyPr>
          <a:lstStyle/>
          <a:p>
            <a:pPr indent="-356235" lvl="1" marL="712470" marR="0" rtl="0" algn="just">
              <a:lnSpc>
                <a:spcPct val="140000"/>
              </a:lnSpc>
              <a:spcBef>
                <a:spcPts val="0"/>
              </a:spcBef>
              <a:spcAft>
                <a:spcPts val="0"/>
              </a:spcAft>
              <a:buClr>
                <a:srgbClr val="517EA4"/>
              </a:buClr>
              <a:buSzPts val="3300"/>
              <a:buFont typeface="Arial"/>
              <a:buChar char="•"/>
            </a:pPr>
            <a:r>
              <a:rPr b="1" i="0" lang="en-US" sz="3300" u="none" cap="none" strike="noStrike">
                <a:solidFill>
                  <a:srgbClr val="517EA4"/>
                </a:solidFill>
                <a:latin typeface="Quicksand"/>
                <a:ea typeface="Quicksand"/>
                <a:cs typeface="Quicksand"/>
                <a:sym typeface="Quicksand"/>
              </a:rPr>
              <a:t>StringIndexer</a:t>
            </a:r>
            <a:r>
              <a:rPr b="1" i="0" lang="en-US" sz="3300" u="none" cap="none" strike="noStrike">
                <a:solidFill>
                  <a:srgbClr val="517EA4"/>
                </a:solidFill>
                <a:latin typeface="Quicksand Medium"/>
                <a:ea typeface="Quicksand Medium"/>
                <a:cs typeface="Quicksand Medium"/>
                <a:sym typeface="Quicksand Medium"/>
              </a:rPr>
              <a:t> là kỹ thuật chuyển đổi dữ liệu chuỗi thành giá trị số.</a:t>
            </a:r>
            <a:endParaRPr/>
          </a:p>
          <a:p>
            <a:pPr indent="-356235" lvl="1" marL="712470" marR="0" rtl="0" algn="just">
              <a:lnSpc>
                <a:spcPct val="140000"/>
              </a:lnSpc>
              <a:spcBef>
                <a:spcPts val="0"/>
              </a:spcBef>
              <a:spcAft>
                <a:spcPts val="0"/>
              </a:spcAft>
              <a:buClr>
                <a:srgbClr val="517EA4"/>
              </a:buClr>
              <a:buSzPts val="3300"/>
              <a:buFont typeface="Arial"/>
              <a:buChar char="•"/>
            </a:pPr>
            <a:r>
              <a:rPr b="1" i="0" lang="en-US" sz="3300" u="none" cap="none" strike="noStrike">
                <a:solidFill>
                  <a:srgbClr val="517EA4"/>
                </a:solidFill>
                <a:latin typeface="Quicksand Medium"/>
                <a:ea typeface="Quicksand Medium"/>
                <a:cs typeface="Quicksand Medium"/>
                <a:sym typeface="Quicksand Medium"/>
              </a:rPr>
              <a:t>StringIndexer xử lý các giá trị chuỗi của cột đầu vào dựa trên tần suất của chúng trong tập dữ liệu. </a:t>
            </a:r>
            <a:endParaRPr/>
          </a:p>
        </p:txBody>
      </p:sp>
      <p:sp>
        <p:nvSpPr>
          <p:cNvPr id="276" name="Google Shape;276;p18"/>
          <p:cNvSpPr txBox="1"/>
          <p:nvPr/>
        </p:nvSpPr>
        <p:spPr>
          <a:xfrm>
            <a:off x="17134686" y="9477619"/>
            <a:ext cx="763578" cy="563881"/>
          </a:xfrm>
          <a:prstGeom prst="rect">
            <a:avLst/>
          </a:prstGeom>
          <a:noFill/>
          <a:ln>
            <a:noFill/>
          </a:ln>
        </p:spPr>
        <p:txBody>
          <a:bodyPr anchorCtr="0" anchor="t" bIns="0" lIns="0" spcFirstLastPara="1" rIns="0" wrap="square" tIns="0">
            <a:spAutoFit/>
          </a:bodyPr>
          <a:lstStyle/>
          <a:p>
            <a:pPr indent="0" lvl="0" marL="0" marR="0" rtl="0" algn="ctr">
              <a:lnSpc>
                <a:spcPct val="140012"/>
              </a:lnSpc>
              <a:spcBef>
                <a:spcPts val="0"/>
              </a:spcBef>
              <a:spcAft>
                <a:spcPts val="0"/>
              </a:spcAft>
              <a:buNone/>
            </a:pPr>
            <a:r>
              <a:rPr b="1" i="0" lang="en-US" sz="3299" u="none" cap="none" strike="noStrike">
                <a:solidFill>
                  <a:srgbClr val="517EA4"/>
                </a:solidFill>
                <a:latin typeface="Quicksand"/>
                <a:ea typeface="Quicksand"/>
                <a:cs typeface="Quicksand"/>
                <a:sym typeface="Quicksand"/>
              </a:rPr>
              <a:t>18</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AF5"/>
        </a:solidFill>
      </p:bgPr>
    </p:bg>
    <p:spTree>
      <p:nvGrpSpPr>
        <p:cNvPr id="280" name="Shape 280"/>
        <p:cNvGrpSpPr/>
        <p:nvPr/>
      </p:nvGrpSpPr>
      <p:grpSpPr>
        <a:xfrm>
          <a:off x="0" y="0"/>
          <a:ext cx="0" cy="0"/>
          <a:chOff x="0" y="0"/>
          <a:chExt cx="0" cy="0"/>
        </a:xfrm>
      </p:grpSpPr>
      <p:sp>
        <p:nvSpPr>
          <p:cNvPr id="281" name="Google Shape;281;p19"/>
          <p:cNvSpPr/>
          <p:nvPr/>
        </p:nvSpPr>
        <p:spPr>
          <a:xfrm flipH="1">
            <a:off x="-3574847" y="4727936"/>
            <a:ext cx="10502725" cy="8691005"/>
          </a:xfrm>
          <a:custGeom>
            <a:rect b="b" l="l" r="r" t="t"/>
            <a:pathLst>
              <a:path extrusionOk="0" h="8691005" w="10502725">
                <a:moveTo>
                  <a:pt x="0" y="8691005"/>
                </a:moveTo>
                <a:lnTo>
                  <a:pt x="10502725" y="8691005"/>
                </a:lnTo>
                <a:lnTo>
                  <a:pt x="10502725" y="0"/>
                </a:lnTo>
                <a:lnTo>
                  <a:pt x="0" y="0"/>
                </a:lnTo>
                <a:lnTo>
                  <a:pt x="0" y="8691005"/>
                </a:lnTo>
                <a:close/>
              </a:path>
            </a:pathLst>
          </a:custGeom>
          <a:blipFill rotWithShape="1">
            <a:blip r:embed="rId3">
              <a:alphaModFix amt="37000"/>
            </a:blip>
            <a:stretch>
              <a:fillRect b="0" l="0" r="0" t="0"/>
            </a:stretch>
          </a:blipFill>
          <a:ln>
            <a:noFill/>
          </a:ln>
        </p:spPr>
      </p:sp>
      <p:sp>
        <p:nvSpPr>
          <p:cNvPr id="282" name="Google Shape;282;p19"/>
          <p:cNvSpPr/>
          <p:nvPr/>
        </p:nvSpPr>
        <p:spPr>
          <a:xfrm flipH="1" rot="-7881738">
            <a:off x="13956764" y="-1264983"/>
            <a:ext cx="8102860" cy="6705116"/>
          </a:xfrm>
          <a:custGeom>
            <a:rect b="b" l="l" r="r" t="t"/>
            <a:pathLst>
              <a:path extrusionOk="0" h="6705116" w="8102860">
                <a:moveTo>
                  <a:pt x="0" y="6705116"/>
                </a:moveTo>
                <a:lnTo>
                  <a:pt x="8102860" y="6705116"/>
                </a:lnTo>
                <a:lnTo>
                  <a:pt x="8102860" y="0"/>
                </a:lnTo>
                <a:lnTo>
                  <a:pt x="0" y="0"/>
                </a:lnTo>
                <a:lnTo>
                  <a:pt x="0" y="6705116"/>
                </a:lnTo>
                <a:close/>
              </a:path>
            </a:pathLst>
          </a:custGeom>
          <a:blipFill rotWithShape="1">
            <a:blip r:embed="rId4">
              <a:alphaModFix amt="37000"/>
            </a:blip>
            <a:stretch>
              <a:fillRect b="0" l="0" r="0" t="0"/>
            </a:stretch>
          </a:blipFill>
          <a:ln>
            <a:noFill/>
          </a:ln>
        </p:spPr>
      </p:sp>
      <p:sp>
        <p:nvSpPr>
          <p:cNvPr id="283" name="Google Shape;283;p19"/>
          <p:cNvSpPr/>
          <p:nvPr/>
        </p:nvSpPr>
        <p:spPr>
          <a:xfrm>
            <a:off x="4741181" y="5143500"/>
            <a:ext cx="8805638" cy="3093873"/>
          </a:xfrm>
          <a:custGeom>
            <a:rect b="b" l="l" r="r" t="t"/>
            <a:pathLst>
              <a:path extrusionOk="0" h="3093873" w="8805638">
                <a:moveTo>
                  <a:pt x="0" y="0"/>
                </a:moveTo>
                <a:lnTo>
                  <a:pt x="8805638" y="0"/>
                </a:lnTo>
                <a:lnTo>
                  <a:pt x="8805638" y="3093873"/>
                </a:lnTo>
                <a:lnTo>
                  <a:pt x="0" y="3093873"/>
                </a:lnTo>
                <a:lnTo>
                  <a:pt x="0" y="0"/>
                </a:lnTo>
                <a:close/>
              </a:path>
            </a:pathLst>
          </a:custGeom>
          <a:blipFill rotWithShape="1">
            <a:blip r:embed="rId5">
              <a:alphaModFix/>
            </a:blip>
            <a:stretch>
              <a:fillRect b="0" l="0" r="0" t="0"/>
            </a:stretch>
          </a:blipFill>
          <a:ln>
            <a:noFill/>
          </a:ln>
        </p:spPr>
      </p:sp>
      <p:sp>
        <p:nvSpPr>
          <p:cNvPr id="284" name="Google Shape;284;p19"/>
          <p:cNvSpPr/>
          <p:nvPr/>
        </p:nvSpPr>
        <p:spPr>
          <a:xfrm rot="-2391715">
            <a:off x="7832470" y="7947831"/>
            <a:ext cx="2049852" cy="579083"/>
          </a:xfrm>
          <a:custGeom>
            <a:rect b="b" l="l" r="r" t="t"/>
            <a:pathLst>
              <a:path extrusionOk="0" h="579083" w="2049852">
                <a:moveTo>
                  <a:pt x="0" y="0"/>
                </a:moveTo>
                <a:lnTo>
                  <a:pt x="2049852" y="0"/>
                </a:lnTo>
                <a:lnTo>
                  <a:pt x="2049852" y="579083"/>
                </a:lnTo>
                <a:lnTo>
                  <a:pt x="0" y="579083"/>
                </a:lnTo>
                <a:lnTo>
                  <a:pt x="0" y="0"/>
                </a:lnTo>
                <a:close/>
              </a:path>
            </a:pathLst>
          </a:custGeom>
          <a:blipFill rotWithShape="1">
            <a:blip r:embed="rId6">
              <a:alphaModFix/>
            </a:blip>
            <a:stretch>
              <a:fillRect b="0" l="0" r="0" t="0"/>
            </a:stretch>
          </a:blipFill>
          <a:ln>
            <a:noFill/>
          </a:ln>
        </p:spPr>
      </p:sp>
      <p:sp>
        <p:nvSpPr>
          <p:cNvPr id="285" name="Google Shape;285;p19"/>
          <p:cNvSpPr/>
          <p:nvPr/>
        </p:nvSpPr>
        <p:spPr>
          <a:xfrm>
            <a:off x="3474129" y="6139946"/>
            <a:ext cx="2023922" cy="612236"/>
          </a:xfrm>
          <a:custGeom>
            <a:rect b="b" l="l" r="r" t="t"/>
            <a:pathLst>
              <a:path extrusionOk="0" h="612236" w="2023922">
                <a:moveTo>
                  <a:pt x="0" y="0"/>
                </a:moveTo>
                <a:lnTo>
                  <a:pt x="2023922" y="0"/>
                </a:lnTo>
                <a:lnTo>
                  <a:pt x="2023922" y="612237"/>
                </a:lnTo>
                <a:lnTo>
                  <a:pt x="0" y="612237"/>
                </a:lnTo>
                <a:lnTo>
                  <a:pt x="0" y="0"/>
                </a:lnTo>
                <a:close/>
              </a:path>
            </a:pathLst>
          </a:custGeom>
          <a:blipFill rotWithShape="1">
            <a:blip r:embed="rId7">
              <a:alphaModFix/>
            </a:blip>
            <a:stretch>
              <a:fillRect b="0" l="0" r="0" t="0"/>
            </a:stretch>
          </a:blipFill>
          <a:ln>
            <a:noFill/>
          </a:ln>
        </p:spPr>
      </p:sp>
      <p:sp>
        <p:nvSpPr>
          <p:cNvPr id="286" name="Google Shape;286;p19"/>
          <p:cNvSpPr/>
          <p:nvPr/>
        </p:nvSpPr>
        <p:spPr>
          <a:xfrm rot="-1068402">
            <a:off x="7631138" y="4649705"/>
            <a:ext cx="1459427" cy="1611817"/>
          </a:xfrm>
          <a:custGeom>
            <a:rect b="b" l="l" r="r" t="t"/>
            <a:pathLst>
              <a:path extrusionOk="0" h="1611817" w="1459427">
                <a:moveTo>
                  <a:pt x="0" y="0"/>
                </a:moveTo>
                <a:lnTo>
                  <a:pt x="1459427" y="0"/>
                </a:lnTo>
                <a:lnTo>
                  <a:pt x="1459427" y="1611816"/>
                </a:lnTo>
                <a:lnTo>
                  <a:pt x="0" y="1611816"/>
                </a:lnTo>
                <a:lnTo>
                  <a:pt x="0" y="0"/>
                </a:lnTo>
                <a:close/>
              </a:path>
            </a:pathLst>
          </a:custGeom>
          <a:blipFill rotWithShape="1">
            <a:blip r:embed="rId8">
              <a:alphaModFix/>
            </a:blip>
            <a:stretch>
              <a:fillRect b="0" l="0" r="0" t="0"/>
            </a:stretch>
          </a:blipFill>
          <a:ln>
            <a:noFill/>
          </a:ln>
        </p:spPr>
      </p:sp>
      <p:sp>
        <p:nvSpPr>
          <p:cNvPr id="287" name="Google Shape;287;p19"/>
          <p:cNvSpPr/>
          <p:nvPr/>
        </p:nvSpPr>
        <p:spPr>
          <a:xfrm>
            <a:off x="13270816" y="5831568"/>
            <a:ext cx="908839" cy="1717738"/>
          </a:xfrm>
          <a:custGeom>
            <a:rect b="b" l="l" r="r" t="t"/>
            <a:pathLst>
              <a:path extrusionOk="0" h="1717738" w="908839">
                <a:moveTo>
                  <a:pt x="0" y="0"/>
                </a:moveTo>
                <a:lnTo>
                  <a:pt x="908840" y="0"/>
                </a:lnTo>
                <a:lnTo>
                  <a:pt x="908840" y="1717737"/>
                </a:lnTo>
                <a:lnTo>
                  <a:pt x="0" y="1717737"/>
                </a:lnTo>
                <a:lnTo>
                  <a:pt x="0" y="0"/>
                </a:lnTo>
                <a:close/>
              </a:path>
            </a:pathLst>
          </a:custGeom>
          <a:blipFill rotWithShape="1">
            <a:blip r:embed="rId9">
              <a:alphaModFix/>
            </a:blip>
            <a:stretch>
              <a:fillRect b="0" l="0" r="0" t="0"/>
            </a:stretch>
          </a:blipFill>
          <a:ln>
            <a:noFill/>
          </a:ln>
        </p:spPr>
      </p:sp>
      <p:sp>
        <p:nvSpPr>
          <p:cNvPr id="288" name="Google Shape;288;p19"/>
          <p:cNvSpPr txBox="1"/>
          <p:nvPr/>
        </p:nvSpPr>
        <p:spPr>
          <a:xfrm>
            <a:off x="798286" y="289142"/>
            <a:ext cx="12016500" cy="1371600"/>
          </a:xfrm>
          <a:prstGeom prst="rect">
            <a:avLst/>
          </a:prstGeom>
          <a:noFill/>
          <a:ln>
            <a:noFill/>
          </a:ln>
        </p:spPr>
        <p:txBody>
          <a:bodyPr anchorCtr="0" anchor="t" bIns="0" lIns="0" spcFirstLastPara="1" rIns="0" wrap="square" tIns="0">
            <a:spAutoFit/>
          </a:bodyPr>
          <a:lstStyle/>
          <a:p>
            <a:pPr indent="0" lvl="0" marL="0" marR="0" rtl="0" algn="ctr">
              <a:lnSpc>
                <a:spcPct val="99000"/>
              </a:lnSpc>
              <a:spcBef>
                <a:spcPts val="0"/>
              </a:spcBef>
              <a:spcAft>
                <a:spcPts val="0"/>
              </a:spcAft>
              <a:buNone/>
            </a:pPr>
            <a:r>
              <a:rPr b="0" i="0" lang="en-US" sz="9000" u="none" cap="none" strike="noStrike">
                <a:solidFill>
                  <a:srgbClr val="517EA4"/>
                </a:solidFill>
                <a:latin typeface="Dancing Script"/>
                <a:ea typeface="Dancing Script"/>
                <a:cs typeface="Dancing Script"/>
                <a:sym typeface="Dancing Script"/>
              </a:rPr>
              <a:t>Kỹ thuật Min-Max Scaler</a:t>
            </a:r>
            <a:endParaRPr/>
          </a:p>
        </p:txBody>
      </p:sp>
      <p:sp>
        <p:nvSpPr>
          <p:cNvPr id="289" name="Google Shape;289;p19"/>
          <p:cNvSpPr txBox="1"/>
          <p:nvPr/>
        </p:nvSpPr>
        <p:spPr>
          <a:xfrm>
            <a:off x="1676525" y="2039000"/>
            <a:ext cx="15854100" cy="1219200"/>
          </a:xfrm>
          <a:prstGeom prst="rect">
            <a:avLst/>
          </a:prstGeom>
          <a:noFill/>
          <a:ln>
            <a:noFill/>
          </a:ln>
        </p:spPr>
        <p:txBody>
          <a:bodyPr anchorCtr="0" anchor="t" bIns="0" lIns="0" spcFirstLastPara="1" rIns="0" wrap="square" tIns="0">
            <a:spAutoFit/>
          </a:bodyPr>
          <a:lstStyle/>
          <a:p>
            <a:pPr indent="-356235" lvl="1" marL="712470" marR="0" rtl="0" algn="just">
              <a:lnSpc>
                <a:spcPct val="140000"/>
              </a:lnSpc>
              <a:spcBef>
                <a:spcPts val="0"/>
              </a:spcBef>
              <a:spcAft>
                <a:spcPts val="0"/>
              </a:spcAft>
              <a:buClr>
                <a:srgbClr val="517EA4"/>
              </a:buClr>
              <a:buSzPts val="3300"/>
              <a:buFont typeface="Arial"/>
              <a:buChar char="•"/>
            </a:pPr>
            <a:r>
              <a:rPr b="1" i="0" lang="en-US" sz="3300" u="none" cap="none" strike="noStrike">
                <a:solidFill>
                  <a:srgbClr val="517EA4"/>
                </a:solidFill>
                <a:latin typeface="Quicksand"/>
                <a:ea typeface="Quicksand"/>
                <a:cs typeface="Quicksand"/>
                <a:sym typeface="Quicksand"/>
              </a:rPr>
              <a:t>MinMaxScaler</a:t>
            </a:r>
            <a:r>
              <a:rPr b="1" i="0" lang="en-US" sz="3300" u="none" cap="none" strike="noStrike">
                <a:solidFill>
                  <a:srgbClr val="517EA4"/>
                </a:solidFill>
                <a:latin typeface="Quicksand Medium"/>
                <a:ea typeface="Quicksand Medium"/>
                <a:cs typeface="Quicksand Medium"/>
                <a:sym typeface="Quicksand Medium"/>
              </a:rPr>
              <a:t> là kỹ thuật chuẩn hóa dữ liệu để chuyển đổi các đặc trưng.</a:t>
            </a:r>
            <a:endParaRPr/>
          </a:p>
          <a:p>
            <a:pPr indent="-356235" lvl="1" marL="712470" marR="0" rtl="0" algn="just">
              <a:lnSpc>
                <a:spcPct val="140000"/>
              </a:lnSpc>
              <a:spcBef>
                <a:spcPts val="0"/>
              </a:spcBef>
              <a:spcAft>
                <a:spcPts val="0"/>
              </a:spcAft>
              <a:buClr>
                <a:srgbClr val="517EA4"/>
              </a:buClr>
              <a:buSzPts val="3300"/>
              <a:buFont typeface="Arial"/>
              <a:buChar char="•"/>
            </a:pPr>
            <a:r>
              <a:rPr b="1" i="0" lang="en-US" sz="3300" u="none" cap="none" strike="noStrike">
                <a:solidFill>
                  <a:srgbClr val="517EA4"/>
                </a:solidFill>
                <a:latin typeface="Quicksand Medium"/>
                <a:ea typeface="Quicksand Medium"/>
                <a:cs typeface="Quicksand Medium"/>
                <a:sym typeface="Quicksand Medium"/>
              </a:rPr>
              <a:t>Chuyển đổi các đặc trưng để nằm trong khoảng nhất định, thường là [0,1].</a:t>
            </a:r>
            <a:endParaRPr/>
          </a:p>
        </p:txBody>
      </p:sp>
      <p:sp>
        <p:nvSpPr>
          <p:cNvPr id="290" name="Google Shape;290;p19"/>
          <p:cNvSpPr txBox="1"/>
          <p:nvPr/>
        </p:nvSpPr>
        <p:spPr>
          <a:xfrm>
            <a:off x="3998754" y="8943023"/>
            <a:ext cx="5858247" cy="56388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3300" u="none" cap="none" strike="noStrike">
                <a:solidFill>
                  <a:srgbClr val="517EA4"/>
                </a:solidFill>
                <a:latin typeface="Quicksand SemiBold"/>
                <a:ea typeface="Quicksand SemiBold"/>
                <a:cs typeface="Quicksand SemiBold"/>
                <a:sym typeface="Quicksand SemiBold"/>
              </a:rPr>
              <a:t>Giá trị lớn nhất của đặc trưng</a:t>
            </a:r>
            <a:endParaRPr/>
          </a:p>
        </p:txBody>
      </p:sp>
      <p:sp>
        <p:nvSpPr>
          <p:cNvPr id="291" name="Google Shape;291;p19"/>
          <p:cNvSpPr txBox="1"/>
          <p:nvPr/>
        </p:nvSpPr>
        <p:spPr>
          <a:xfrm>
            <a:off x="527437" y="5840274"/>
            <a:ext cx="2946692" cy="1144905"/>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3300" u="none" cap="none" strike="noStrike">
                <a:solidFill>
                  <a:srgbClr val="517EA4"/>
                </a:solidFill>
                <a:latin typeface="Quicksand SemiBold"/>
                <a:ea typeface="Quicksand SemiBold"/>
                <a:cs typeface="Quicksand SemiBold"/>
                <a:sym typeface="Quicksand SemiBold"/>
              </a:rPr>
              <a:t>X sau khi được chuẩn hóa</a:t>
            </a:r>
            <a:endParaRPr/>
          </a:p>
        </p:txBody>
      </p:sp>
      <p:sp>
        <p:nvSpPr>
          <p:cNvPr id="292" name="Google Shape;292;p19"/>
          <p:cNvSpPr txBox="1"/>
          <p:nvPr/>
        </p:nvSpPr>
        <p:spPr>
          <a:xfrm>
            <a:off x="4741181" y="4445125"/>
            <a:ext cx="3524100" cy="5079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3300" u="none" cap="none" strike="noStrike">
                <a:solidFill>
                  <a:srgbClr val="517EA4"/>
                </a:solidFill>
                <a:latin typeface="Quicksand SemiBold"/>
                <a:ea typeface="Quicksand SemiBold"/>
                <a:cs typeface="Quicksand SemiBold"/>
                <a:sym typeface="Quicksand SemiBold"/>
              </a:rPr>
              <a:t>Giá trị gốc</a:t>
            </a:r>
            <a:endParaRPr/>
          </a:p>
        </p:txBody>
      </p:sp>
      <p:sp>
        <p:nvSpPr>
          <p:cNvPr id="293" name="Google Shape;293;p19"/>
          <p:cNvSpPr txBox="1"/>
          <p:nvPr/>
        </p:nvSpPr>
        <p:spPr>
          <a:xfrm>
            <a:off x="13725236" y="4686663"/>
            <a:ext cx="3805485" cy="1144905"/>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3300" u="none" cap="none" strike="noStrike">
                <a:solidFill>
                  <a:srgbClr val="517EA4"/>
                </a:solidFill>
                <a:latin typeface="Quicksand SemiBold"/>
                <a:ea typeface="Quicksand SemiBold"/>
                <a:cs typeface="Quicksand SemiBold"/>
                <a:sym typeface="Quicksand SemiBold"/>
              </a:rPr>
              <a:t>Giá trị nhỏ nhất của đặc trưng</a:t>
            </a:r>
            <a:endParaRPr/>
          </a:p>
        </p:txBody>
      </p:sp>
      <p:sp>
        <p:nvSpPr>
          <p:cNvPr id="294" name="Google Shape;294;p19"/>
          <p:cNvSpPr txBox="1"/>
          <p:nvPr/>
        </p:nvSpPr>
        <p:spPr>
          <a:xfrm>
            <a:off x="17134686" y="9477619"/>
            <a:ext cx="763578" cy="563881"/>
          </a:xfrm>
          <a:prstGeom prst="rect">
            <a:avLst/>
          </a:prstGeom>
          <a:noFill/>
          <a:ln>
            <a:noFill/>
          </a:ln>
        </p:spPr>
        <p:txBody>
          <a:bodyPr anchorCtr="0" anchor="t" bIns="0" lIns="0" spcFirstLastPara="1" rIns="0" wrap="square" tIns="0">
            <a:spAutoFit/>
          </a:bodyPr>
          <a:lstStyle/>
          <a:p>
            <a:pPr indent="0" lvl="0" marL="0" marR="0" rtl="0" algn="ctr">
              <a:lnSpc>
                <a:spcPct val="140012"/>
              </a:lnSpc>
              <a:spcBef>
                <a:spcPts val="0"/>
              </a:spcBef>
              <a:spcAft>
                <a:spcPts val="0"/>
              </a:spcAft>
              <a:buNone/>
            </a:pPr>
            <a:r>
              <a:rPr b="1" i="0" lang="en-US" sz="3299" u="none" cap="none" strike="noStrike">
                <a:solidFill>
                  <a:srgbClr val="517EA4"/>
                </a:solidFill>
                <a:latin typeface="Quicksand"/>
                <a:ea typeface="Quicksand"/>
                <a:cs typeface="Quicksand"/>
                <a:sym typeface="Quicksand"/>
              </a:rPr>
              <a:t>19</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2"/>
          <p:cNvSpPr/>
          <p:nvPr/>
        </p:nvSpPr>
        <p:spPr>
          <a:xfrm>
            <a:off x="0" y="0"/>
            <a:ext cx="2199132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9219" l="0" r="0" t="-9220"/>
            </a:stretch>
          </a:blipFill>
          <a:ln>
            <a:noFill/>
          </a:ln>
        </p:spPr>
      </p:sp>
      <p:sp>
        <p:nvSpPr>
          <p:cNvPr id="100" name="Google Shape;100;p2"/>
          <p:cNvSpPr/>
          <p:nvPr/>
        </p:nvSpPr>
        <p:spPr>
          <a:xfrm rot="1604143">
            <a:off x="-3847171" y="-597014"/>
            <a:ext cx="5655539" cy="8332286"/>
          </a:xfrm>
          <a:custGeom>
            <a:rect b="b" l="l" r="r" t="t"/>
            <a:pathLst>
              <a:path extrusionOk="0" h="8332286" w="5655539">
                <a:moveTo>
                  <a:pt x="0" y="0"/>
                </a:moveTo>
                <a:lnTo>
                  <a:pt x="5655539" y="0"/>
                </a:lnTo>
                <a:lnTo>
                  <a:pt x="5655539" y="8332286"/>
                </a:lnTo>
                <a:lnTo>
                  <a:pt x="0" y="8332286"/>
                </a:lnTo>
                <a:lnTo>
                  <a:pt x="0" y="0"/>
                </a:lnTo>
                <a:close/>
              </a:path>
            </a:pathLst>
          </a:custGeom>
          <a:blipFill rotWithShape="1">
            <a:blip r:embed="rId4">
              <a:alphaModFix/>
            </a:blip>
            <a:stretch>
              <a:fillRect b="0" l="0" r="0" t="0"/>
            </a:stretch>
          </a:blipFill>
          <a:ln>
            <a:noFill/>
          </a:ln>
        </p:spPr>
      </p:sp>
      <p:sp>
        <p:nvSpPr>
          <p:cNvPr id="101" name="Google Shape;101;p2"/>
          <p:cNvSpPr/>
          <p:nvPr/>
        </p:nvSpPr>
        <p:spPr>
          <a:xfrm rot="2700000">
            <a:off x="13933415" y="5653349"/>
            <a:ext cx="5655539" cy="8332286"/>
          </a:xfrm>
          <a:custGeom>
            <a:rect b="b" l="l" r="r" t="t"/>
            <a:pathLst>
              <a:path extrusionOk="0" h="8332286" w="5655539">
                <a:moveTo>
                  <a:pt x="0" y="0"/>
                </a:moveTo>
                <a:lnTo>
                  <a:pt x="5655539" y="0"/>
                </a:lnTo>
                <a:lnTo>
                  <a:pt x="5655539" y="8332286"/>
                </a:lnTo>
                <a:lnTo>
                  <a:pt x="0" y="8332286"/>
                </a:lnTo>
                <a:lnTo>
                  <a:pt x="0" y="0"/>
                </a:lnTo>
                <a:close/>
              </a:path>
            </a:pathLst>
          </a:custGeom>
          <a:blipFill rotWithShape="1">
            <a:blip r:embed="rId4">
              <a:alphaModFix/>
            </a:blip>
            <a:stretch>
              <a:fillRect b="0" l="0" r="0" t="0"/>
            </a:stretch>
          </a:blipFill>
          <a:ln>
            <a:noFill/>
          </a:ln>
        </p:spPr>
      </p:sp>
      <p:sp>
        <p:nvSpPr>
          <p:cNvPr id="102" name="Google Shape;102;p2"/>
          <p:cNvSpPr txBox="1"/>
          <p:nvPr/>
        </p:nvSpPr>
        <p:spPr>
          <a:xfrm>
            <a:off x="1047750" y="501416"/>
            <a:ext cx="16211550" cy="1229106"/>
          </a:xfrm>
          <a:prstGeom prst="rect">
            <a:avLst/>
          </a:prstGeom>
          <a:noFill/>
          <a:ln>
            <a:noFill/>
          </a:ln>
        </p:spPr>
        <p:txBody>
          <a:bodyPr anchorCtr="0" anchor="t" bIns="0" lIns="0" spcFirstLastPara="1" rIns="0" wrap="square" tIns="0">
            <a:spAutoFit/>
          </a:bodyPr>
          <a:lstStyle/>
          <a:p>
            <a:pPr indent="0" lvl="0" marL="0" marR="0" rtl="0" algn="ctr">
              <a:lnSpc>
                <a:spcPct val="99000"/>
              </a:lnSpc>
              <a:spcBef>
                <a:spcPts val="0"/>
              </a:spcBef>
              <a:spcAft>
                <a:spcPts val="0"/>
              </a:spcAft>
              <a:buNone/>
            </a:pPr>
            <a:r>
              <a:rPr b="0" i="0" lang="en-US" sz="9300" u="none" cap="none" strike="noStrike">
                <a:solidFill>
                  <a:srgbClr val="517EA4"/>
                </a:solidFill>
                <a:latin typeface="Dancing Script"/>
                <a:ea typeface="Dancing Script"/>
                <a:cs typeface="Dancing Script"/>
                <a:sym typeface="Dancing Script"/>
              </a:rPr>
              <a:t>Thành viên</a:t>
            </a:r>
            <a:endParaRPr/>
          </a:p>
        </p:txBody>
      </p:sp>
      <p:sp>
        <p:nvSpPr>
          <p:cNvPr id="103" name="Google Shape;103;p2"/>
          <p:cNvSpPr txBox="1"/>
          <p:nvPr/>
        </p:nvSpPr>
        <p:spPr>
          <a:xfrm>
            <a:off x="17259300" y="9504214"/>
            <a:ext cx="238497" cy="563881"/>
          </a:xfrm>
          <a:prstGeom prst="rect">
            <a:avLst/>
          </a:prstGeom>
          <a:noFill/>
          <a:ln>
            <a:noFill/>
          </a:ln>
        </p:spPr>
        <p:txBody>
          <a:bodyPr anchorCtr="0" anchor="t" bIns="0" lIns="0" spcFirstLastPara="1" rIns="0" wrap="square" tIns="0">
            <a:spAutoFit/>
          </a:bodyPr>
          <a:lstStyle/>
          <a:p>
            <a:pPr indent="0" lvl="0" marL="0" marR="0" rtl="0" algn="ctr">
              <a:lnSpc>
                <a:spcPct val="140012"/>
              </a:lnSpc>
              <a:spcBef>
                <a:spcPts val="0"/>
              </a:spcBef>
              <a:spcAft>
                <a:spcPts val="0"/>
              </a:spcAft>
              <a:buNone/>
            </a:pPr>
            <a:r>
              <a:rPr b="1" i="0" lang="en-US" sz="3299" u="none" cap="none" strike="noStrike">
                <a:solidFill>
                  <a:srgbClr val="517EA4"/>
                </a:solidFill>
                <a:latin typeface="Quicksand"/>
                <a:ea typeface="Quicksand"/>
                <a:cs typeface="Quicksand"/>
                <a:sym typeface="Quicksand"/>
              </a:rPr>
              <a:t>2</a:t>
            </a:r>
            <a:endParaRPr/>
          </a:p>
        </p:txBody>
      </p:sp>
      <p:sp>
        <p:nvSpPr>
          <p:cNvPr id="104" name="Google Shape;104;p2"/>
          <p:cNvSpPr/>
          <p:nvPr/>
        </p:nvSpPr>
        <p:spPr>
          <a:xfrm>
            <a:off x="735467" y="2816372"/>
            <a:ext cx="2895327" cy="2913212"/>
          </a:xfrm>
          <a:custGeom>
            <a:rect b="b" l="l" r="r" t="t"/>
            <a:pathLst>
              <a:path extrusionOk="0" h="897862" w="892350">
                <a:moveTo>
                  <a:pt x="0" y="0"/>
                </a:moveTo>
                <a:lnTo>
                  <a:pt x="892350" y="0"/>
                </a:lnTo>
                <a:lnTo>
                  <a:pt x="892350" y="897862"/>
                </a:lnTo>
                <a:lnTo>
                  <a:pt x="0" y="897862"/>
                </a:lnTo>
                <a:close/>
              </a:path>
            </a:pathLst>
          </a:custGeom>
          <a:blipFill rotWithShape="1">
            <a:blip r:embed="rId5">
              <a:alphaModFix/>
            </a:blip>
            <a:stretch>
              <a:fillRect b="0" l="-307" r="-306" t="0"/>
            </a:stretch>
          </a:blipFill>
          <a:ln>
            <a:noFill/>
          </a:ln>
        </p:spPr>
      </p:sp>
      <p:sp>
        <p:nvSpPr>
          <p:cNvPr id="105" name="Google Shape;105;p2"/>
          <p:cNvSpPr/>
          <p:nvPr/>
        </p:nvSpPr>
        <p:spPr>
          <a:xfrm>
            <a:off x="5093431" y="2816372"/>
            <a:ext cx="3083818" cy="3054870"/>
          </a:xfrm>
          <a:custGeom>
            <a:rect b="b" l="l" r="r" t="t"/>
            <a:pathLst>
              <a:path extrusionOk="0" h="941521" w="950443">
                <a:moveTo>
                  <a:pt x="0" y="0"/>
                </a:moveTo>
                <a:lnTo>
                  <a:pt x="950443" y="0"/>
                </a:lnTo>
                <a:lnTo>
                  <a:pt x="950443" y="941521"/>
                </a:lnTo>
                <a:lnTo>
                  <a:pt x="0" y="941521"/>
                </a:lnTo>
                <a:close/>
              </a:path>
            </a:pathLst>
          </a:custGeom>
          <a:blipFill rotWithShape="1">
            <a:blip r:embed="rId6">
              <a:alphaModFix/>
            </a:blip>
            <a:stretch>
              <a:fillRect b="-471" l="0" r="0" t="-471"/>
            </a:stretch>
          </a:blipFill>
          <a:ln>
            <a:noFill/>
          </a:ln>
        </p:spPr>
      </p:sp>
      <p:sp>
        <p:nvSpPr>
          <p:cNvPr id="106" name="Google Shape;106;p2"/>
          <p:cNvSpPr/>
          <p:nvPr/>
        </p:nvSpPr>
        <p:spPr>
          <a:xfrm>
            <a:off x="9425906" y="2816372"/>
            <a:ext cx="3035515" cy="3054870"/>
          </a:xfrm>
          <a:custGeom>
            <a:rect b="b" l="l" r="r" t="t"/>
            <a:pathLst>
              <a:path extrusionOk="0" h="994966" w="988662">
                <a:moveTo>
                  <a:pt x="0" y="0"/>
                </a:moveTo>
                <a:lnTo>
                  <a:pt x="988662" y="0"/>
                </a:lnTo>
                <a:lnTo>
                  <a:pt x="988662" y="994966"/>
                </a:lnTo>
                <a:lnTo>
                  <a:pt x="0" y="994966"/>
                </a:lnTo>
                <a:close/>
              </a:path>
            </a:pathLst>
          </a:custGeom>
          <a:blipFill rotWithShape="1">
            <a:blip r:embed="rId7">
              <a:alphaModFix/>
            </a:blip>
            <a:stretch>
              <a:fillRect b="0" l="-316" r="-315" t="0"/>
            </a:stretch>
          </a:blipFill>
          <a:ln>
            <a:noFill/>
          </a:ln>
        </p:spPr>
      </p:sp>
      <p:sp>
        <p:nvSpPr>
          <p:cNvPr id="107" name="Google Shape;107;p2"/>
          <p:cNvSpPr/>
          <p:nvPr/>
        </p:nvSpPr>
        <p:spPr>
          <a:xfrm>
            <a:off x="14202888" y="3032170"/>
            <a:ext cx="2729699" cy="2844762"/>
          </a:xfrm>
          <a:custGeom>
            <a:rect b="b" l="l" r="r" t="t"/>
            <a:pathLst>
              <a:path extrusionOk="0" h="936726" w="898838">
                <a:moveTo>
                  <a:pt x="0" y="0"/>
                </a:moveTo>
                <a:lnTo>
                  <a:pt x="898838" y="0"/>
                </a:lnTo>
                <a:lnTo>
                  <a:pt x="898838" y="936726"/>
                </a:lnTo>
                <a:lnTo>
                  <a:pt x="0" y="936726"/>
                </a:lnTo>
                <a:close/>
              </a:path>
            </a:pathLst>
          </a:custGeom>
          <a:blipFill rotWithShape="1">
            <a:blip r:embed="rId8">
              <a:alphaModFix/>
            </a:blip>
            <a:stretch>
              <a:fillRect b="0" l="-2106" r="-2106" t="0"/>
            </a:stretch>
          </a:blipFill>
          <a:ln>
            <a:noFill/>
          </a:ln>
        </p:spPr>
      </p:sp>
      <p:sp>
        <p:nvSpPr>
          <p:cNvPr id="108" name="Google Shape;108;p2"/>
          <p:cNvSpPr txBox="1"/>
          <p:nvPr/>
        </p:nvSpPr>
        <p:spPr>
          <a:xfrm>
            <a:off x="-491615" y="6142207"/>
            <a:ext cx="5017320" cy="570378"/>
          </a:xfrm>
          <a:prstGeom prst="rect">
            <a:avLst/>
          </a:prstGeom>
          <a:noFill/>
          <a:ln>
            <a:noFill/>
          </a:ln>
        </p:spPr>
        <p:txBody>
          <a:bodyPr anchorCtr="0" anchor="t" bIns="0" lIns="0" spcFirstLastPara="1" rIns="0" wrap="square" tIns="0">
            <a:spAutoFit/>
          </a:bodyPr>
          <a:lstStyle/>
          <a:p>
            <a:pPr indent="0" lvl="0" marL="0" marR="0" rtl="0" algn="ctr">
              <a:lnSpc>
                <a:spcPct val="140023"/>
              </a:lnSpc>
              <a:spcBef>
                <a:spcPts val="0"/>
              </a:spcBef>
              <a:spcAft>
                <a:spcPts val="0"/>
              </a:spcAft>
              <a:buNone/>
            </a:pPr>
            <a:r>
              <a:rPr b="1" i="0" lang="en-US" sz="3418" u="none" cap="none" strike="noStrike">
                <a:solidFill>
                  <a:srgbClr val="0F4662"/>
                </a:solidFill>
                <a:latin typeface="Quicksand"/>
                <a:ea typeface="Quicksand"/>
                <a:cs typeface="Quicksand"/>
                <a:sym typeface="Quicksand"/>
              </a:rPr>
              <a:t>Phi Quang Thành</a:t>
            </a:r>
            <a:endParaRPr/>
          </a:p>
        </p:txBody>
      </p:sp>
      <p:sp>
        <p:nvSpPr>
          <p:cNvPr id="109" name="Google Shape;109;p2"/>
          <p:cNvSpPr txBox="1"/>
          <p:nvPr/>
        </p:nvSpPr>
        <p:spPr>
          <a:xfrm>
            <a:off x="-491615" y="6760210"/>
            <a:ext cx="5017320" cy="570378"/>
          </a:xfrm>
          <a:prstGeom prst="rect">
            <a:avLst/>
          </a:prstGeom>
          <a:noFill/>
          <a:ln>
            <a:noFill/>
          </a:ln>
        </p:spPr>
        <p:txBody>
          <a:bodyPr anchorCtr="0" anchor="t" bIns="0" lIns="0" spcFirstLastPara="1" rIns="0" wrap="square" tIns="0">
            <a:spAutoFit/>
          </a:bodyPr>
          <a:lstStyle/>
          <a:p>
            <a:pPr indent="0" lvl="0" marL="0" marR="0" rtl="0" algn="ctr">
              <a:lnSpc>
                <a:spcPct val="140023"/>
              </a:lnSpc>
              <a:spcBef>
                <a:spcPts val="0"/>
              </a:spcBef>
              <a:spcAft>
                <a:spcPts val="0"/>
              </a:spcAft>
              <a:buNone/>
            </a:pPr>
            <a:r>
              <a:rPr b="0" i="0" lang="en-US" sz="3418" u="none" cap="none" strike="noStrike">
                <a:solidFill>
                  <a:srgbClr val="0F4662"/>
                </a:solidFill>
                <a:latin typeface="Quicksand"/>
                <a:ea typeface="Quicksand"/>
                <a:cs typeface="Quicksand"/>
                <a:sym typeface="Quicksand"/>
              </a:rPr>
              <a:t>21521449</a:t>
            </a:r>
            <a:endParaRPr/>
          </a:p>
        </p:txBody>
      </p:sp>
      <p:sp>
        <p:nvSpPr>
          <p:cNvPr id="110" name="Google Shape;110;p2"/>
          <p:cNvSpPr txBox="1"/>
          <p:nvPr/>
        </p:nvSpPr>
        <p:spPr>
          <a:xfrm>
            <a:off x="4126680" y="6142207"/>
            <a:ext cx="5017320" cy="570378"/>
          </a:xfrm>
          <a:prstGeom prst="rect">
            <a:avLst/>
          </a:prstGeom>
          <a:noFill/>
          <a:ln>
            <a:noFill/>
          </a:ln>
        </p:spPr>
        <p:txBody>
          <a:bodyPr anchorCtr="0" anchor="t" bIns="0" lIns="0" spcFirstLastPara="1" rIns="0" wrap="square" tIns="0">
            <a:spAutoFit/>
          </a:bodyPr>
          <a:lstStyle/>
          <a:p>
            <a:pPr indent="0" lvl="0" marL="0" marR="0" rtl="0" algn="ctr">
              <a:lnSpc>
                <a:spcPct val="140023"/>
              </a:lnSpc>
              <a:spcBef>
                <a:spcPts val="0"/>
              </a:spcBef>
              <a:spcAft>
                <a:spcPts val="0"/>
              </a:spcAft>
              <a:buNone/>
            </a:pPr>
            <a:r>
              <a:rPr b="1" i="0" lang="en-US" sz="3418" u="none" cap="none" strike="noStrike">
                <a:solidFill>
                  <a:srgbClr val="0F4662"/>
                </a:solidFill>
                <a:latin typeface="Quicksand"/>
                <a:ea typeface="Quicksand"/>
                <a:cs typeface="Quicksand"/>
                <a:sym typeface="Quicksand"/>
              </a:rPr>
              <a:t>Ngô Anh Tuấn</a:t>
            </a:r>
            <a:endParaRPr/>
          </a:p>
        </p:txBody>
      </p:sp>
      <p:sp>
        <p:nvSpPr>
          <p:cNvPr id="111" name="Google Shape;111;p2"/>
          <p:cNvSpPr txBox="1"/>
          <p:nvPr/>
        </p:nvSpPr>
        <p:spPr>
          <a:xfrm>
            <a:off x="4126680" y="6760210"/>
            <a:ext cx="5017320" cy="570378"/>
          </a:xfrm>
          <a:prstGeom prst="rect">
            <a:avLst/>
          </a:prstGeom>
          <a:noFill/>
          <a:ln>
            <a:noFill/>
          </a:ln>
        </p:spPr>
        <p:txBody>
          <a:bodyPr anchorCtr="0" anchor="t" bIns="0" lIns="0" spcFirstLastPara="1" rIns="0" wrap="square" tIns="0">
            <a:spAutoFit/>
          </a:bodyPr>
          <a:lstStyle/>
          <a:p>
            <a:pPr indent="0" lvl="0" marL="0" marR="0" rtl="0" algn="ctr">
              <a:lnSpc>
                <a:spcPct val="140023"/>
              </a:lnSpc>
              <a:spcBef>
                <a:spcPts val="0"/>
              </a:spcBef>
              <a:spcAft>
                <a:spcPts val="0"/>
              </a:spcAft>
              <a:buNone/>
            </a:pPr>
            <a:r>
              <a:rPr b="0" i="0" lang="en-US" sz="3418" u="none" cap="none" strike="noStrike">
                <a:solidFill>
                  <a:srgbClr val="0F4662"/>
                </a:solidFill>
                <a:latin typeface="Quicksand"/>
                <a:ea typeface="Quicksand"/>
                <a:cs typeface="Quicksand"/>
                <a:sym typeface="Quicksand"/>
              </a:rPr>
              <a:t>21521629</a:t>
            </a:r>
            <a:endParaRPr/>
          </a:p>
        </p:txBody>
      </p:sp>
      <p:sp>
        <p:nvSpPr>
          <p:cNvPr id="112" name="Google Shape;112;p2"/>
          <p:cNvSpPr txBox="1"/>
          <p:nvPr/>
        </p:nvSpPr>
        <p:spPr>
          <a:xfrm>
            <a:off x="8435004" y="6142207"/>
            <a:ext cx="5017320" cy="570378"/>
          </a:xfrm>
          <a:prstGeom prst="rect">
            <a:avLst/>
          </a:prstGeom>
          <a:noFill/>
          <a:ln>
            <a:noFill/>
          </a:ln>
        </p:spPr>
        <p:txBody>
          <a:bodyPr anchorCtr="0" anchor="t" bIns="0" lIns="0" spcFirstLastPara="1" rIns="0" wrap="square" tIns="0">
            <a:spAutoFit/>
          </a:bodyPr>
          <a:lstStyle/>
          <a:p>
            <a:pPr indent="0" lvl="0" marL="0" marR="0" rtl="0" algn="ctr">
              <a:lnSpc>
                <a:spcPct val="140023"/>
              </a:lnSpc>
              <a:spcBef>
                <a:spcPts val="0"/>
              </a:spcBef>
              <a:spcAft>
                <a:spcPts val="0"/>
              </a:spcAft>
              <a:buNone/>
            </a:pPr>
            <a:r>
              <a:rPr b="1" i="0" lang="en-US" sz="3418" u="none" cap="none" strike="noStrike">
                <a:solidFill>
                  <a:srgbClr val="0F4662"/>
                </a:solidFill>
                <a:latin typeface="Quicksand"/>
                <a:ea typeface="Quicksand"/>
                <a:cs typeface="Quicksand"/>
                <a:sym typeface="Quicksand"/>
              </a:rPr>
              <a:t>Châu Thanh Bình</a:t>
            </a:r>
            <a:endParaRPr/>
          </a:p>
        </p:txBody>
      </p:sp>
      <p:sp>
        <p:nvSpPr>
          <p:cNvPr id="113" name="Google Shape;113;p2"/>
          <p:cNvSpPr txBox="1"/>
          <p:nvPr/>
        </p:nvSpPr>
        <p:spPr>
          <a:xfrm>
            <a:off x="8435004" y="6760210"/>
            <a:ext cx="5017320" cy="570378"/>
          </a:xfrm>
          <a:prstGeom prst="rect">
            <a:avLst/>
          </a:prstGeom>
          <a:noFill/>
          <a:ln>
            <a:noFill/>
          </a:ln>
        </p:spPr>
        <p:txBody>
          <a:bodyPr anchorCtr="0" anchor="t" bIns="0" lIns="0" spcFirstLastPara="1" rIns="0" wrap="square" tIns="0">
            <a:spAutoFit/>
          </a:bodyPr>
          <a:lstStyle/>
          <a:p>
            <a:pPr indent="0" lvl="0" marL="0" marR="0" rtl="0" algn="ctr">
              <a:lnSpc>
                <a:spcPct val="140023"/>
              </a:lnSpc>
              <a:spcBef>
                <a:spcPts val="0"/>
              </a:spcBef>
              <a:spcAft>
                <a:spcPts val="0"/>
              </a:spcAft>
              <a:buNone/>
            </a:pPr>
            <a:r>
              <a:rPr b="0" i="0" lang="en-US" sz="3418" u="none" cap="none" strike="noStrike">
                <a:solidFill>
                  <a:srgbClr val="0F4662"/>
                </a:solidFill>
                <a:latin typeface="Quicksand"/>
                <a:ea typeface="Quicksand"/>
                <a:cs typeface="Quicksand"/>
                <a:sym typeface="Quicksand"/>
              </a:rPr>
              <a:t>21521871</a:t>
            </a:r>
            <a:endParaRPr/>
          </a:p>
        </p:txBody>
      </p:sp>
      <p:sp>
        <p:nvSpPr>
          <p:cNvPr id="114" name="Google Shape;114;p2"/>
          <p:cNvSpPr txBox="1"/>
          <p:nvPr/>
        </p:nvSpPr>
        <p:spPr>
          <a:xfrm>
            <a:off x="13155188" y="6142207"/>
            <a:ext cx="5017320" cy="570378"/>
          </a:xfrm>
          <a:prstGeom prst="rect">
            <a:avLst/>
          </a:prstGeom>
          <a:noFill/>
          <a:ln>
            <a:noFill/>
          </a:ln>
        </p:spPr>
        <p:txBody>
          <a:bodyPr anchorCtr="0" anchor="t" bIns="0" lIns="0" spcFirstLastPara="1" rIns="0" wrap="square" tIns="0">
            <a:spAutoFit/>
          </a:bodyPr>
          <a:lstStyle/>
          <a:p>
            <a:pPr indent="0" lvl="0" marL="0" marR="0" rtl="0" algn="ctr">
              <a:lnSpc>
                <a:spcPct val="140023"/>
              </a:lnSpc>
              <a:spcBef>
                <a:spcPts val="0"/>
              </a:spcBef>
              <a:spcAft>
                <a:spcPts val="0"/>
              </a:spcAft>
              <a:buNone/>
            </a:pPr>
            <a:r>
              <a:rPr b="1" i="0" lang="en-US" sz="3418" u="none" cap="none" strike="noStrike">
                <a:solidFill>
                  <a:srgbClr val="0F4662"/>
                </a:solidFill>
                <a:latin typeface="Quicksand"/>
                <a:ea typeface="Quicksand"/>
                <a:cs typeface="Quicksand"/>
                <a:sym typeface="Quicksand"/>
              </a:rPr>
              <a:t>Nguyễn Thị Thảo Ngân</a:t>
            </a:r>
            <a:endParaRPr/>
          </a:p>
        </p:txBody>
      </p:sp>
      <p:sp>
        <p:nvSpPr>
          <p:cNvPr id="115" name="Google Shape;115;p2"/>
          <p:cNvSpPr txBox="1"/>
          <p:nvPr/>
        </p:nvSpPr>
        <p:spPr>
          <a:xfrm>
            <a:off x="13059077" y="6760210"/>
            <a:ext cx="5017320" cy="570378"/>
          </a:xfrm>
          <a:prstGeom prst="rect">
            <a:avLst/>
          </a:prstGeom>
          <a:noFill/>
          <a:ln>
            <a:noFill/>
          </a:ln>
        </p:spPr>
        <p:txBody>
          <a:bodyPr anchorCtr="0" anchor="t" bIns="0" lIns="0" spcFirstLastPara="1" rIns="0" wrap="square" tIns="0">
            <a:spAutoFit/>
          </a:bodyPr>
          <a:lstStyle/>
          <a:p>
            <a:pPr indent="0" lvl="0" marL="0" marR="0" rtl="0" algn="ctr">
              <a:lnSpc>
                <a:spcPct val="140023"/>
              </a:lnSpc>
              <a:spcBef>
                <a:spcPts val="0"/>
              </a:spcBef>
              <a:spcAft>
                <a:spcPts val="0"/>
              </a:spcAft>
              <a:buNone/>
            </a:pPr>
            <a:r>
              <a:rPr b="0" i="0" lang="en-US" sz="3418" u="none" cap="none" strike="noStrike">
                <a:solidFill>
                  <a:srgbClr val="0F4662"/>
                </a:solidFill>
                <a:latin typeface="Quicksand"/>
                <a:ea typeface="Quicksand"/>
                <a:cs typeface="Quicksand"/>
                <a:sym typeface="Quicksand"/>
              </a:rPr>
              <a:t>21521176</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AF5"/>
        </a:solidFill>
      </p:bgPr>
    </p:bg>
    <p:spTree>
      <p:nvGrpSpPr>
        <p:cNvPr id="298" name="Shape 298"/>
        <p:cNvGrpSpPr/>
        <p:nvPr/>
      </p:nvGrpSpPr>
      <p:grpSpPr>
        <a:xfrm>
          <a:off x="0" y="0"/>
          <a:ext cx="0" cy="0"/>
          <a:chOff x="0" y="0"/>
          <a:chExt cx="0" cy="0"/>
        </a:xfrm>
      </p:grpSpPr>
      <p:sp>
        <p:nvSpPr>
          <p:cNvPr id="299" name="Google Shape;299;p20"/>
          <p:cNvSpPr/>
          <p:nvPr/>
        </p:nvSpPr>
        <p:spPr>
          <a:xfrm flipH="1">
            <a:off x="-3574847" y="4727936"/>
            <a:ext cx="10502725" cy="8691005"/>
          </a:xfrm>
          <a:custGeom>
            <a:rect b="b" l="l" r="r" t="t"/>
            <a:pathLst>
              <a:path extrusionOk="0" h="8691005" w="10502725">
                <a:moveTo>
                  <a:pt x="0" y="8691005"/>
                </a:moveTo>
                <a:lnTo>
                  <a:pt x="10502725" y="8691005"/>
                </a:lnTo>
                <a:lnTo>
                  <a:pt x="10502725" y="0"/>
                </a:lnTo>
                <a:lnTo>
                  <a:pt x="0" y="0"/>
                </a:lnTo>
                <a:lnTo>
                  <a:pt x="0" y="8691005"/>
                </a:lnTo>
                <a:close/>
              </a:path>
            </a:pathLst>
          </a:custGeom>
          <a:blipFill rotWithShape="1">
            <a:blip r:embed="rId3">
              <a:alphaModFix amt="37000"/>
            </a:blip>
            <a:stretch>
              <a:fillRect b="0" l="0" r="0" t="0"/>
            </a:stretch>
          </a:blipFill>
          <a:ln>
            <a:noFill/>
          </a:ln>
        </p:spPr>
      </p:sp>
      <p:sp>
        <p:nvSpPr>
          <p:cNvPr id="300" name="Google Shape;300;p20"/>
          <p:cNvSpPr/>
          <p:nvPr/>
        </p:nvSpPr>
        <p:spPr>
          <a:xfrm flipH="1" rot="-7881738">
            <a:off x="13956764" y="-1264983"/>
            <a:ext cx="8102860" cy="6705116"/>
          </a:xfrm>
          <a:custGeom>
            <a:rect b="b" l="l" r="r" t="t"/>
            <a:pathLst>
              <a:path extrusionOk="0" h="6705116" w="8102860">
                <a:moveTo>
                  <a:pt x="0" y="6705116"/>
                </a:moveTo>
                <a:lnTo>
                  <a:pt x="8102860" y="6705116"/>
                </a:lnTo>
                <a:lnTo>
                  <a:pt x="8102860" y="0"/>
                </a:lnTo>
                <a:lnTo>
                  <a:pt x="0" y="0"/>
                </a:lnTo>
                <a:lnTo>
                  <a:pt x="0" y="6705116"/>
                </a:lnTo>
                <a:close/>
              </a:path>
            </a:pathLst>
          </a:custGeom>
          <a:blipFill rotWithShape="1">
            <a:blip r:embed="rId4">
              <a:alphaModFix amt="37000"/>
            </a:blip>
            <a:stretch>
              <a:fillRect b="0" l="0" r="0" t="0"/>
            </a:stretch>
          </a:blipFill>
          <a:ln>
            <a:noFill/>
          </a:ln>
        </p:spPr>
      </p:sp>
      <p:sp>
        <p:nvSpPr>
          <p:cNvPr id="301" name="Google Shape;301;p20"/>
          <p:cNvSpPr/>
          <p:nvPr/>
        </p:nvSpPr>
        <p:spPr>
          <a:xfrm>
            <a:off x="8393537" y="2841060"/>
            <a:ext cx="9614657" cy="3773753"/>
          </a:xfrm>
          <a:custGeom>
            <a:rect b="b" l="l" r="r" t="t"/>
            <a:pathLst>
              <a:path extrusionOk="0" h="3773753" w="9614657">
                <a:moveTo>
                  <a:pt x="0" y="0"/>
                </a:moveTo>
                <a:lnTo>
                  <a:pt x="9614657" y="0"/>
                </a:lnTo>
                <a:lnTo>
                  <a:pt x="9614657" y="3773753"/>
                </a:lnTo>
                <a:lnTo>
                  <a:pt x="0" y="3773753"/>
                </a:lnTo>
                <a:lnTo>
                  <a:pt x="0" y="0"/>
                </a:lnTo>
                <a:close/>
              </a:path>
            </a:pathLst>
          </a:custGeom>
          <a:blipFill rotWithShape="1">
            <a:blip r:embed="rId5">
              <a:alphaModFix/>
            </a:blip>
            <a:stretch>
              <a:fillRect b="0" l="0" r="0" t="0"/>
            </a:stretch>
          </a:blipFill>
          <a:ln>
            <a:noFill/>
          </a:ln>
        </p:spPr>
      </p:sp>
      <p:sp>
        <p:nvSpPr>
          <p:cNvPr id="302" name="Google Shape;302;p20"/>
          <p:cNvSpPr txBox="1"/>
          <p:nvPr/>
        </p:nvSpPr>
        <p:spPr>
          <a:xfrm>
            <a:off x="798298" y="375292"/>
            <a:ext cx="12016500" cy="1371600"/>
          </a:xfrm>
          <a:prstGeom prst="rect">
            <a:avLst/>
          </a:prstGeom>
          <a:noFill/>
          <a:ln>
            <a:noFill/>
          </a:ln>
        </p:spPr>
        <p:txBody>
          <a:bodyPr anchorCtr="0" anchor="t" bIns="0" lIns="0" spcFirstLastPara="1" rIns="0" wrap="square" tIns="0">
            <a:spAutoFit/>
          </a:bodyPr>
          <a:lstStyle/>
          <a:p>
            <a:pPr indent="0" lvl="0" marL="0" marR="0" rtl="0" algn="l">
              <a:lnSpc>
                <a:spcPct val="99000"/>
              </a:lnSpc>
              <a:spcBef>
                <a:spcPts val="0"/>
              </a:spcBef>
              <a:spcAft>
                <a:spcPts val="0"/>
              </a:spcAft>
              <a:buNone/>
            </a:pPr>
            <a:r>
              <a:rPr b="0" i="0" lang="en-US" sz="9000" u="none" cap="none" strike="noStrike">
                <a:solidFill>
                  <a:srgbClr val="517EA4"/>
                </a:solidFill>
                <a:latin typeface="Dancing Script"/>
                <a:ea typeface="Dancing Script"/>
                <a:cs typeface="Dancing Script"/>
                <a:sym typeface="Dancing Script"/>
              </a:rPr>
              <a:t>Thuật toán K-NN</a:t>
            </a:r>
            <a:endParaRPr/>
          </a:p>
        </p:txBody>
      </p:sp>
      <p:sp>
        <p:nvSpPr>
          <p:cNvPr id="303" name="Google Shape;303;p20"/>
          <p:cNvSpPr txBox="1"/>
          <p:nvPr/>
        </p:nvSpPr>
        <p:spPr>
          <a:xfrm>
            <a:off x="286539" y="1945585"/>
            <a:ext cx="7908000" cy="61971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i="0" lang="en-US" sz="3300" u="none" cap="none" strike="noStrike">
                <a:solidFill>
                  <a:srgbClr val="517EA4"/>
                </a:solidFill>
                <a:latin typeface="Quicksand Medium"/>
                <a:ea typeface="Quicksand Medium"/>
                <a:cs typeface="Quicksand Medium"/>
                <a:sym typeface="Quicksand Medium"/>
              </a:rPr>
              <a:t>Thuật toán K-Nearest Neighbors:</a:t>
            </a:r>
            <a:endParaRPr/>
          </a:p>
          <a:p>
            <a:pPr indent="-356235" lvl="1" marL="712470" marR="0" rtl="0" algn="just">
              <a:lnSpc>
                <a:spcPct val="140000"/>
              </a:lnSpc>
              <a:spcBef>
                <a:spcPts val="0"/>
              </a:spcBef>
              <a:spcAft>
                <a:spcPts val="0"/>
              </a:spcAft>
              <a:buClr>
                <a:srgbClr val="517EA4"/>
              </a:buClr>
              <a:buSzPts val="3300"/>
              <a:buFont typeface="Arial"/>
              <a:buChar char="•"/>
            </a:pPr>
            <a:r>
              <a:rPr b="1" i="0" lang="en-US" sz="3300" u="none" cap="none" strike="noStrike">
                <a:solidFill>
                  <a:srgbClr val="517EA4"/>
                </a:solidFill>
                <a:latin typeface="Quicksand Medium"/>
                <a:ea typeface="Quicksand Medium"/>
                <a:cs typeface="Quicksand Medium"/>
                <a:sym typeface="Quicksand Medium"/>
              </a:rPr>
              <a:t>Là mô hình học máy có giám sát và không tham số (non-parametric).</a:t>
            </a:r>
            <a:endParaRPr/>
          </a:p>
          <a:p>
            <a:pPr indent="-356235" lvl="1" marL="712470" marR="0" rtl="0" algn="just">
              <a:lnSpc>
                <a:spcPct val="140000"/>
              </a:lnSpc>
              <a:spcBef>
                <a:spcPts val="0"/>
              </a:spcBef>
              <a:spcAft>
                <a:spcPts val="0"/>
              </a:spcAft>
              <a:buClr>
                <a:srgbClr val="517EA4"/>
              </a:buClr>
              <a:buSzPts val="3300"/>
              <a:buFont typeface="Arial"/>
              <a:buChar char="•"/>
            </a:pPr>
            <a:r>
              <a:rPr b="1" i="0" lang="en-US" sz="3300" u="none" cap="none" strike="noStrike">
                <a:solidFill>
                  <a:srgbClr val="517EA4"/>
                </a:solidFill>
                <a:latin typeface="Quicksand Medium"/>
                <a:ea typeface="Quicksand Medium"/>
                <a:cs typeface="Quicksand Medium"/>
                <a:sym typeface="Quicksand Medium"/>
              </a:rPr>
              <a:t>Sử dụng tính gần gũi giữa các điểm dữ liệu để phân loại hoặc dự đoán nhóm.</a:t>
            </a:r>
            <a:endParaRPr/>
          </a:p>
          <a:p>
            <a:pPr indent="-356235" lvl="1" marL="712470" marR="0" rtl="0" algn="just">
              <a:lnSpc>
                <a:spcPct val="140000"/>
              </a:lnSpc>
              <a:spcBef>
                <a:spcPts val="0"/>
              </a:spcBef>
              <a:spcAft>
                <a:spcPts val="0"/>
              </a:spcAft>
              <a:buClr>
                <a:srgbClr val="517EA4"/>
              </a:buClr>
              <a:buSzPts val="3300"/>
              <a:buFont typeface="Arial"/>
              <a:buChar char="•"/>
            </a:pPr>
            <a:r>
              <a:rPr b="1" i="0" lang="en-US" sz="3300" u="none" cap="none" strike="noStrike">
                <a:solidFill>
                  <a:srgbClr val="517EA4"/>
                </a:solidFill>
                <a:latin typeface="Quicksand Medium"/>
                <a:ea typeface="Quicksand Medium"/>
                <a:cs typeface="Quicksand Medium"/>
                <a:sym typeface="Quicksand Medium"/>
              </a:rPr>
              <a:t>Có thể được áp dụng cho cả bài toán hồi quy (Regression) và phân loại (Classification).</a:t>
            </a:r>
            <a:endParaRPr/>
          </a:p>
        </p:txBody>
      </p:sp>
      <p:sp>
        <p:nvSpPr>
          <p:cNvPr id="304" name="Google Shape;304;p20"/>
          <p:cNvSpPr txBox="1"/>
          <p:nvPr/>
        </p:nvSpPr>
        <p:spPr>
          <a:xfrm>
            <a:off x="485460" y="8341364"/>
            <a:ext cx="16773840" cy="1144905"/>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i="0" lang="en-US" sz="3300" u="sng" cap="none" strike="noStrike">
                <a:solidFill>
                  <a:srgbClr val="517EA4"/>
                </a:solidFill>
                <a:latin typeface="Quicksand"/>
                <a:ea typeface="Quicksand"/>
                <a:cs typeface="Quicksand"/>
                <a:sym typeface="Quicksand"/>
              </a:rPr>
              <a:t>Mục tiêu:</a:t>
            </a:r>
            <a:r>
              <a:rPr b="1" i="0" lang="en-US" sz="3300" u="none" cap="none" strike="noStrike">
                <a:solidFill>
                  <a:srgbClr val="517EA4"/>
                </a:solidFill>
                <a:latin typeface="Quicksand Medium"/>
                <a:ea typeface="Quicksand Medium"/>
                <a:cs typeface="Quicksand Medium"/>
                <a:sym typeface="Quicksand Medium"/>
              </a:rPr>
              <a:t>  Xác định láng giềng gần nhất của một điểm cần phân loại (điểm truy vấn - query point), để gán nhãn lớp cho điểm này.</a:t>
            </a:r>
            <a:endParaRPr/>
          </a:p>
        </p:txBody>
      </p:sp>
      <p:sp>
        <p:nvSpPr>
          <p:cNvPr id="305" name="Google Shape;305;p20"/>
          <p:cNvSpPr txBox="1"/>
          <p:nvPr/>
        </p:nvSpPr>
        <p:spPr>
          <a:xfrm>
            <a:off x="17134686" y="9477619"/>
            <a:ext cx="763578" cy="563881"/>
          </a:xfrm>
          <a:prstGeom prst="rect">
            <a:avLst/>
          </a:prstGeom>
          <a:noFill/>
          <a:ln>
            <a:noFill/>
          </a:ln>
        </p:spPr>
        <p:txBody>
          <a:bodyPr anchorCtr="0" anchor="t" bIns="0" lIns="0" spcFirstLastPara="1" rIns="0" wrap="square" tIns="0">
            <a:spAutoFit/>
          </a:bodyPr>
          <a:lstStyle/>
          <a:p>
            <a:pPr indent="0" lvl="0" marL="0" marR="0" rtl="0" algn="ctr">
              <a:lnSpc>
                <a:spcPct val="140012"/>
              </a:lnSpc>
              <a:spcBef>
                <a:spcPts val="0"/>
              </a:spcBef>
              <a:spcAft>
                <a:spcPts val="0"/>
              </a:spcAft>
              <a:buNone/>
            </a:pPr>
            <a:r>
              <a:rPr b="1" i="0" lang="en-US" sz="3299" u="none" cap="none" strike="noStrike">
                <a:solidFill>
                  <a:srgbClr val="517EA4"/>
                </a:solidFill>
                <a:latin typeface="Quicksand"/>
                <a:ea typeface="Quicksand"/>
                <a:cs typeface="Quicksand"/>
                <a:sym typeface="Quicksand"/>
              </a:rPr>
              <a:t>20</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AF5"/>
        </a:solidFill>
      </p:bgPr>
    </p:bg>
    <p:spTree>
      <p:nvGrpSpPr>
        <p:cNvPr id="309" name="Shape 309"/>
        <p:cNvGrpSpPr/>
        <p:nvPr/>
      </p:nvGrpSpPr>
      <p:grpSpPr>
        <a:xfrm>
          <a:off x="0" y="0"/>
          <a:ext cx="0" cy="0"/>
          <a:chOff x="0" y="0"/>
          <a:chExt cx="0" cy="0"/>
        </a:xfrm>
      </p:grpSpPr>
      <p:sp>
        <p:nvSpPr>
          <p:cNvPr id="310" name="Google Shape;310;p21"/>
          <p:cNvSpPr/>
          <p:nvPr/>
        </p:nvSpPr>
        <p:spPr>
          <a:xfrm flipH="1">
            <a:off x="-3574847" y="4727936"/>
            <a:ext cx="10502725" cy="8691005"/>
          </a:xfrm>
          <a:custGeom>
            <a:rect b="b" l="l" r="r" t="t"/>
            <a:pathLst>
              <a:path extrusionOk="0" h="8691005" w="10502725">
                <a:moveTo>
                  <a:pt x="0" y="8691005"/>
                </a:moveTo>
                <a:lnTo>
                  <a:pt x="10502725" y="8691005"/>
                </a:lnTo>
                <a:lnTo>
                  <a:pt x="10502725" y="0"/>
                </a:lnTo>
                <a:lnTo>
                  <a:pt x="0" y="0"/>
                </a:lnTo>
                <a:lnTo>
                  <a:pt x="0" y="8691005"/>
                </a:lnTo>
                <a:close/>
              </a:path>
            </a:pathLst>
          </a:custGeom>
          <a:blipFill rotWithShape="1">
            <a:blip r:embed="rId3">
              <a:alphaModFix amt="37000"/>
            </a:blip>
            <a:stretch>
              <a:fillRect b="0" l="0" r="0" t="0"/>
            </a:stretch>
          </a:blipFill>
          <a:ln>
            <a:noFill/>
          </a:ln>
        </p:spPr>
      </p:sp>
      <p:sp>
        <p:nvSpPr>
          <p:cNvPr id="311" name="Google Shape;311;p21"/>
          <p:cNvSpPr/>
          <p:nvPr/>
        </p:nvSpPr>
        <p:spPr>
          <a:xfrm flipH="1" rot="-7880867">
            <a:off x="13955469" y="-1185066"/>
            <a:ext cx="8095159" cy="6698743"/>
          </a:xfrm>
          <a:custGeom>
            <a:rect b="b" l="l" r="r" t="t"/>
            <a:pathLst>
              <a:path extrusionOk="0" h="6705116" w="8102860">
                <a:moveTo>
                  <a:pt x="0" y="6705116"/>
                </a:moveTo>
                <a:lnTo>
                  <a:pt x="8102860" y="6705116"/>
                </a:lnTo>
                <a:lnTo>
                  <a:pt x="8102860" y="0"/>
                </a:lnTo>
                <a:lnTo>
                  <a:pt x="0" y="0"/>
                </a:lnTo>
                <a:lnTo>
                  <a:pt x="0" y="6705116"/>
                </a:lnTo>
                <a:close/>
              </a:path>
            </a:pathLst>
          </a:custGeom>
          <a:blipFill rotWithShape="1">
            <a:blip r:embed="rId4">
              <a:alphaModFix amt="37000"/>
            </a:blip>
            <a:stretch>
              <a:fillRect b="0" l="0" r="0" t="0"/>
            </a:stretch>
          </a:blipFill>
          <a:ln>
            <a:noFill/>
          </a:ln>
        </p:spPr>
      </p:sp>
      <p:sp>
        <p:nvSpPr>
          <p:cNvPr id="312" name="Google Shape;312;p21"/>
          <p:cNvSpPr/>
          <p:nvPr/>
        </p:nvSpPr>
        <p:spPr>
          <a:xfrm>
            <a:off x="6927867" y="7207165"/>
            <a:ext cx="5621433" cy="2645380"/>
          </a:xfrm>
          <a:custGeom>
            <a:rect b="b" l="l" r="r" t="t"/>
            <a:pathLst>
              <a:path extrusionOk="0" h="2645380" w="5621433">
                <a:moveTo>
                  <a:pt x="0" y="0"/>
                </a:moveTo>
                <a:lnTo>
                  <a:pt x="5621433" y="0"/>
                </a:lnTo>
                <a:lnTo>
                  <a:pt x="5621433" y="2645380"/>
                </a:lnTo>
                <a:lnTo>
                  <a:pt x="0" y="2645380"/>
                </a:lnTo>
                <a:lnTo>
                  <a:pt x="0" y="0"/>
                </a:lnTo>
                <a:close/>
              </a:path>
            </a:pathLst>
          </a:custGeom>
          <a:blipFill rotWithShape="1">
            <a:blip r:embed="rId5">
              <a:alphaModFix/>
            </a:blip>
            <a:stretch>
              <a:fillRect b="0" l="0" r="0" t="0"/>
            </a:stretch>
          </a:blipFill>
          <a:ln>
            <a:noFill/>
          </a:ln>
        </p:spPr>
      </p:sp>
      <p:sp>
        <p:nvSpPr>
          <p:cNvPr id="313" name="Google Shape;313;p21"/>
          <p:cNvSpPr txBox="1"/>
          <p:nvPr/>
        </p:nvSpPr>
        <p:spPr>
          <a:xfrm>
            <a:off x="798298" y="724542"/>
            <a:ext cx="12016388" cy="1192530"/>
          </a:xfrm>
          <a:prstGeom prst="rect">
            <a:avLst/>
          </a:prstGeom>
          <a:noFill/>
          <a:ln>
            <a:noFill/>
          </a:ln>
        </p:spPr>
        <p:txBody>
          <a:bodyPr anchorCtr="0" anchor="t" bIns="0" lIns="0" spcFirstLastPara="1" rIns="0" wrap="square" tIns="0">
            <a:spAutoFit/>
          </a:bodyPr>
          <a:lstStyle/>
          <a:p>
            <a:pPr indent="0" lvl="0" marL="0" marR="0" rtl="0" algn="l">
              <a:lnSpc>
                <a:spcPct val="99000"/>
              </a:lnSpc>
              <a:spcBef>
                <a:spcPts val="0"/>
              </a:spcBef>
              <a:spcAft>
                <a:spcPts val="0"/>
              </a:spcAft>
              <a:buNone/>
            </a:pPr>
            <a:r>
              <a:rPr b="0" i="0" lang="en-US" sz="9000" u="none" cap="none" strike="noStrike">
                <a:solidFill>
                  <a:srgbClr val="517EA4"/>
                </a:solidFill>
                <a:latin typeface="Dancing Script"/>
                <a:ea typeface="Dancing Script"/>
                <a:cs typeface="Dancing Script"/>
                <a:sym typeface="Dancing Script"/>
              </a:rPr>
              <a:t>Thuật toán K-NN</a:t>
            </a:r>
            <a:endParaRPr/>
          </a:p>
        </p:txBody>
      </p:sp>
      <p:sp>
        <p:nvSpPr>
          <p:cNvPr id="314" name="Google Shape;314;p21"/>
          <p:cNvSpPr txBox="1"/>
          <p:nvPr/>
        </p:nvSpPr>
        <p:spPr>
          <a:xfrm>
            <a:off x="17134686" y="9477619"/>
            <a:ext cx="763578" cy="563881"/>
          </a:xfrm>
          <a:prstGeom prst="rect">
            <a:avLst/>
          </a:prstGeom>
          <a:noFill/>
          <a:ln>
            <a:noFill/>
          </a:ln>
        </p:spPr>
        <p:txBody>
          <a:bodyPr anchorCtr="0" anchor="t" bIns="0" lIns="0" spcFirstLastPara="1" rIns="0" wrap="square" tIns="0">
            <a:spAutoFit/>
          </a:bodyPr>
          <a:lstStyle/>
          <a:p>
            <a:pPr indent="0" lvl="0" marL="0" marR="0" rtl="0" algn="ctr">
              <a:lnSpc>
                <a:spcPct val="140012"/>
              </a:lnSpc>
              <a:spcBef>
                <a:spcPts val="0"/>
              </a:spcBef>
              <a:spcAft>
                <a:spcPts val="0"/>
              </a:spcAft>
              <a:buNone/>
            </a:pPr>
            <a:r>
              <a:rPr b="1" i="0" lang="en-US" sz="3299" u="none" cap="none" strike="noStrike">
                <a:solidFill>
                  <a:srgbClr val="517EA4"/>
                </a:solidFill>
                <a:latin typeface="Quicksand"/>
                <a:ea typeface="Quicksand"/>
                <a:cs typeface="Quicksand"/>
                <a:sym typeface="Quicksand"/>
              </a:rPr>
              <a:t>21</a:t>
            </a:r>
            <a:endParaRPr/>
          </a:p>
        </p:txBody>
      </p:sp>
      <p:sp>
        <p:nvSpPr>
          <p:cNvPr id="315" name="Google Shape;315;p21"/>
          <p:cNvSpPr txBox="1"/>
          <p:nvPr/>
        </p:nvSpPr>
        <p:spPr>
          <a:xfrm>
            <a:off x="1028700" y="2318918"/>
            <a:ext cx="15838442" cy="3157348"/>
          </a:xfrm>
          <a:prstGeom prst="rect">
            <a:avLst/>
          </a:prstGeom>
          <a:noFill/>
          <a:ln>
            <a:noFill/>
          </a:ln>
        </p:spPr>
        <p:txBody>
          <a:bodyPr anchorCtr="0" anchor="t" bIns="0" lIns="0" spcFirstLastPara="1" rIns="0" wrap="square" tIns="0">
            <a:spAutoFit/>
          </a:bodyPr>
          <a:lstStyle/>
          <a:p>
            <a:pPr indent="0" lvl="0" marL="0" marR="0" rtl="0" algn="l">
              <a:lnSpc>
                <a:spcPct val="153016"/>
              </a:lnSpc>
              <a:spcBef>
                <a:spcPts val="0"/>
              </a:spcBef>
              <a:spcAft>
                <a:spcPts val="0"/>
              </a:spcAft>
              <a:buNone/>
            </a:pPr>
            <a:r>
              <a:rPr b="1" i="0" lang="en-US" sz="3299" u="none" cap="none" strike="noStrike">
                <a:solidFill>
                  <a:srgbClr val="517EA4"/>
                </a:solidFill>
                <a:latin typeface="Quicksand Medium"/>
                <a:ea typeface="Quicksand Medium"/>
                <a:cs typeface="Quicksand Medium"/>
                <a:sym typeface="Quicksand Medium"/>
              </a:rPr>
              <a:t>Xác định cách đo khoảng cách (distance metric)</a:t>
            </a:r>
            <a:endParaRPr/>
          </a:p>
          <a:p>
            <a:pPr indent="-356232" lvl="1" marL="712465" marR="0" rtl="0" algn="l">
              <a:lnSpc>
                <a:spcPct val="153016"/>
              </a:lnSpc>
              <a:spcBef>
                <a:spcPts val="0"/>
              </a:spcBef>
              <a:spcAft>
                <a:spcPts val="0"/>
              </a:spcAft>
              <a:buClr>
                <a:srgbClr val="517EA4"/>
              </a:buClr>
              <a:buSzPts val="3299"/>
              <a:buFont typeface="Arial"/>
              <a:buChar char="•"/>
            </a:pPr>
            <a:r>
              <a:rPr b="1" i="0" lang="en-US" sz="3299" u="none" cap="none" strike="noStrike">
                <a:solidFill>
                  <a:srgbClr val="517EA4"/>
                </a:solidFill>
                <a:latin typeface="Quicksand Medium"/>
                <a:ea typeface="Quicksand Medium"/>
                <a:cs typeface="Quicksand Medium"/>
                <a:sym typeface="Quicksand Medium"/>
              </a:rPr>
              <a:t>Để tìm điểm gần nhất, khoảng cách giữa điểm truy vấn và các điểm dữ liệu khác cần được tính.</a:t>
            </a:r>
            <a:endParaRPr/>
          </a:p>
          <a:p>
            <a:pPr indent="-356232" lvl="1" marL="712465" marR="0" rtl="0" algn="l">
              <a:lnSpc>
                <a:spcPct val="153016"/>
              </a:lnSpc>
              <a:spcBef>
                <a:spcPts val="0"/>
              </a:spcBef>
              <a:spcAft>
                <a:spcPts val="0"/>
              </a:spcAft>
              <a:buClr>
                <a:srgbClr val="517EA4"/>
              </a:buClr>
              <a:buSzPts val="3299"/>
              <a:buFont typeface="Arial"/>
              <a:buChar char="•"/>
            </a:pPr>
            <a:r>
              <a:rPr b="1" i="0" lang="en-US" sz="3299" u="none" cap="none" strike="noStrike">
                <a:solidFill>
                  <a:srgbClr val="517EA4"/>
                </a:solidFill>
                <a:latin typeface="Quicksand Medium"/>
                <a:ea typeface="Quicksand Medium"/>
                <a:cs typeface="Quicksand Medium"/>
                <a:sym typeface="Quicksand Medium"/>
              </a:rPr>
              <a:t>Khoảng cách này hình thành nên ranh giới quyết định (decision boundaries) – phân chia không gian điểm thành các vùng ứng với từng lớp.</a:t>
            </a:r>
            <a:endParaRPr/>
          </a:p>
        </p:txBody>
      </p:sp>
      <p:sp>
        <p:nvSpPr>
          <p:cNvPr id="316" name="Google Shape;316;p21"/>
          <p:cNvSpPr txBox="1"/>
          <p:nvPr/>
        </p:nvSpPr>
        <p:spPr>
          <a:xfrm>
            <a:off x="1028700" y="6087779"/>
            <a:ext cx="8671500" cy="507900"/>
          </a:xfrm>
          <a:prstGeom prst="rect">
            <a:avLst/>
          </a:prstGeom>
          <a:noFill/>
          <a:ln>
            <a:noFill/>
          </a:ln>
        </p:spPr>
        <p:txBody>
          <a:bodyPr anchorCtr="0" anchor="t" bIns="0" lIns="0" spcFirstLastPara="1" rIns="0" wrap="square" tIns="0">
            <a:spAutoFit/>
          </a:bodyPr>
          <a:lstStyle/>
          <a:p>
            <a:pPr indent="0" lvl="0" marL="0" marR="0" rtl="0" algn="l">
              <a:lnSpc>
                <a:spcPct val="153016"/>
              </a:lnSpc>
              <a:spcBef>
                <a:spcPts val="0"/>
              </a:spcBef>
              <a:spcAft>
                <a:spcPts val="0"/>
              </a:spcAft>
              <a:buNone/>
            </a:pPr>
            <a:r>
              <a:rPr b="1" i="0" lang="en-US" sz="3299" u="none" cap="none" strike="noStrike">
                <a:solidFill>
                  <a:srgbClr val="517EA4"/>
                </a:solidFill>
                <a:latin typeface="Quicksand"/>
                <a:ea typeface="Quicksand"/>
                <a:cs typeface="Quicksand"/>
                <a:sym typeface="Quicksand"/>
              </a:rPr>
              <a:t>Khoảng cách Euclid (Euclidean distance)</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22"/>
          <p:cNvSpPr/>
          <p:nvPr/>
        </p:nvSpPr>
        <p:spPr>
          <a:xfrm>
            <a:off x="0" y="0"/>
            <a:ext cx="2203704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9219" l="0" r="0" t="-9220"/>
            </a:stretch>
          </a:blipFill>
          <a:ln>
            <a:noFill/>
          </a:ln>
        </p:spPr>
      </p:sp>
      <p:sp>
        <p:nvSpPr>
          <p:cNvPr id="322" name="Google Shape;322;p22"/>
          <p:cNvSpPr/>
          <p:nvPr/>
        </p:nvSpPr>
        <p:spPr>
          <a:xfrm flipH="1" rot="1155628">
            <a:off x="-686250" y="-772603"/>
            <a:ext cx="2485602" cy="6099638"/>
          </a:xfrm>
          <a:custGeom>
            <a:rect b="b" l="l" r="r" t="t"/>
            <a:pathLst>
              <a:path extrusionOk="0" h="6099638" w="2485602">
                <a:moveTo>
                  <a:pt x="2485602" y="0"/>
                </a:moveTo>
                <a:lnTo>
                  <a:pt x="0" y="0"/>
                </a:lnTo>
                <a:lnTo>
                  <a:pt x="0" y="6099637"/>
                </a:lnTo>
                <a:lnTo>
                  <a:pt x="2485602" y="6099637"/>
                </a:lnTo>
                <a:lnTo>
                  <a:pt x="2485602" y="0"/>
                </a:lnTo>
                <a:close/>
              </a:path>
            </a:pathLst>
          </a:custGeom>
          <a:blipFill rotWithShape="1">
            <a:blip r:embed="rId4">
              <a:alphaModFix/>
            </a:blip>
            <a:stretch>
              <a:fillRect b="0" l="0" r="0" t="0"/>
            </a:stretch>
          </a:blipFill>
          <a:ln>
            <a:noFill/>
          </a:ln>
        </p:spPr>
      </p:sp>
      <p:sp>
        <p:nvSpPr>
          <p:cNvPr id="323" name="Google Shape;323;p22"/>
          <p:cNvSpPr/>
          <p:nvPr/>
        </p:nvSpPr>
        <p:spPr>
          <a:xfrm rot="-2103943">
            <a:off x="17045199" y="-1116585"/>
            <a:ext cx="2485602" cy="6099638"/>
          </a:xfrm>
          <a:custGeom>
            <a:rect b="b" l="l" r="r" t="t"/>
            <a:pathLst>
              <a:path extrusionOk="0" h="6099638" w="2485602">
                <a:moveTo>
                  <a:pt x="0" y="0"/>
                </a:moveTo>
                <a:lnTo>
                  <a:pt x="2485602" y="0"/>
                </a:lnTo>
                <a:lnTo>
                  <a:pt x="2485602" y="6099638"/>
                </a:lnTo>
                <a:lnTo>
                  <a:pt x="0" y="6099638"/>
                </a:lnTo>
                <a:lnTo>
                  <a:pt x="0" y="0"/>
                </a:lnTo>
                <a:close/>
              </a:path>
            </a:pathLst>
          </a:custGeom>
          <a:blipFill rotWithShape="1">
            <a:blip r:embed="rId4">
              <a:alphaModFix/>
            </a:blip>
            <a:stretch>
              <a:fillRect b="0" l="0" r="0" t="0"/>
            </a:stretch>
          </a:blipFill>
          <a:ln>
            <a:noFill/>
          </a:ln>
        </p:spPr>
      </p:sp>
      <p:sp>
        <p:nvSpPr>
          <p:cNvPr id="324" name="Google Shape;324;p22"/>
          <p:cNvSpPr/>
          <p:nvPr/>
        </p:nvSpPr>
        <p:spPr>
          <a:xfrm rot="1794609">
            <a:off x="16416926" y="6208481"/>
            <a:ext cx="2485602" cy="6099638"/>
          </a:xfrm>
          <a:custGeom>
            <a:rect b="b" l="l" r="r" t="t"/>
            <a:pathLst>
              <a:path extrusionOk="0" h="6099638" w="2485602">
                <a:moveTo>
                  <a:pt x="0" y="0"/>
                </a:moveTo>
                <a:lnTo>
                  <a:pt x="2485603" y="0"/>
                </a:lnTo>
                <a:lnTo>
                  <a:pt x="2485603" y="6099638"/>
                </a:lnTo>
                <a:lnTo>
                  <a:pt x="0" y="6099638"/>
                </a:lnTo>
                <a:lnTo>
                  <a:pt x="0" y="0"/>
                </a:lnTo>
                <a:close/>
              </a:path>
            </a:pathLst>
          </a:custGeom>
          <a:blipFill rotWithShape="1">
            <a:blip r:embed="rId4">
              <a:alphaModFix/>
            </a:blip>
            <a:stretch>
              <a:fillRect b="0" l="0" r="0" t="0"/>
            </a:stretch>
          </a:blipFill>
          <a:ln>
            <a:noFill/>
          </a:ln>
        </p:spPr>
      </p:sp>
      <p:sp>
        <p:nvSpPr>
          <p:cNvPr id="325" name="Google Shape;325;p22"/>
          <p:cNvSpPr/>
          <p:nvPr/>
        </p:nvSpPr>
        <p:spPr>
          <a:xfrm flipH="1" rot="-961226">
            <a:off x="-829289" y="6219523"/>
            <a:ext cx="2485602" cy="6099638"/>
          </a:xfrm>
          <a:custGeom>
            <a:rect b="b" l="l" r="r" t="t"/>
            <a:pathLst>
              <a:path extrusionOk="0" h="6099638" w="2485602">
                <a:moveTo>
                  <a:pt x="2485603" y="0"/>
                </a:moveTo>
                <a:lnTo>
                  <a:pt x="0" y="0"/>
                </a:lnTo>
                <a:lnTo>
                  <a:pt x="0" y="6099638"/>
                </a:lnTo>
                <a:lnTo>
                  <a:pt x="2485603" y="6099638"/>
                </a:lnTo>
                <a:lnTo>
                  <a:pt x="2485603" y="0"/>
                </a:lnTo>
                <a:close/>
              </a:path>
            </a:pathLst>
          </a:custGeom>
          <a:blipFill rotWithShape="1">
            <a:blip r:embed="rId4">
              <a:alphaModFix/>
            </a:blip>
            <a:stretch>
              <a:fillRect b="0" l="0" r="0" t="0"/>
            </a:stretch>
          </a:blipFill>
          <a:ln>
            <a:noFill/>
          </a:ln>
        </p:spPr>
      </p:sp>
      <p:sp>
        <p:nvSpPr>
          <p:cNvPr id="326" name="Google Shape;326;p22"/>
          <p:cNvSpPr/>
          <p:nvPr/>
        </p:nvSpPr>
        <p:spPr>
          <a:xfrm>
            <a:off x="16562954" y="3043718"/>
            <a:ext cx="2675778" cy="4832105"/>
          </a:xfrm>
          <a:custGeom>
            <a:rect b="b" l="l" r="r" t="t"/>
            <a:pathLst>
              <a:path extrusionOk="0" h="4832105" w="2675778">
                <a:moveTo>
                  <a:pt x="0" y="0"/>
                </a:moveTo>
                <a:lnTo>
                  <a:pt x="2675777" y="0"/>
                </a:lnTo>
                <a:lnTo>
                  <a:pt x="2675777" y="4832105"/>
                </a:lnTo>
                <a:lnTo>
                  <a:pt x="0" y="4832105"/>
                </a:lnTo>
                <a:lnTo>
                  <a:pt x="0" y="0"/>
                </a:lnTo>
                <a:close/>
              </a:path>
            </a:pathLst>
          </a:custGeom>
          <a:blipFill rotWithShape="1">
            <a:blip r:embed="rId5">
              <a:alphaModFix/>
            </a:blip>
            <a:stretch>
              <a:fillRect b="0" l="0" r="0" t="0"/>
            </a:stretch>
          </a:blipFill>
          <a:ln>
            <a:noFill/>
          </a:ln>
        </p:spPr>
      </p:sp>
      <p:sp>
        <p:nvSpPr>
          <p:cNvPr id="327" name="Google Shape;327;p22"/>
          <p:cNvSpPr/>
          <p:nvPr/>
        </p:nvSpPr>
        <p:spPr>
          <a:xfrm rot="10800000">
            <a:off x="-568883" y="3043718"/>
            <a:ext cx="2675778" cy="4832105"/>
          </a:xfrm>
          <a:custGeom>
            <a:rect b="b" l="l" r="r" t="t"/>
            <a:pathLst>
              <a:path extrusionOk="0" h="4832105" w="2675778">
                <a:moveTo>
                  <a:pt x="2675778" y="4832105"/>
                </a:moveTo>
                <a:lnTo>
                  <a:pt x="0" y="4832105"/>
                </a:lnTo>
                <a:lnTo>
                  <a:pt x="0" y="0"/>
                </a:lnTo>
                <a:lnTo>
                  <a:pt x="2675778" y="0"/>
                </a:lnTo>
                <a:lnTo>
                  <a:pt x="2675778" y="4832105"/>
                </a:lnTo>
                <a:close/>
              </a:path>
            </a:pathLst>
          </a:custGeom>
          <a:blipFill rotWithShape="1">
            <a:blip r:embed="rId5">
              <a:alphaModFix/>
            </a:blip>
            <a:stretch>
              <a:fillRect b="0" l="0" r="0" t="0"/>
            </a:stretch>
          </a:blipFill>
          <a:ln>
            <a:noFill/>
          </a:ln>
        </p:spPr>
      </p:sp>
      <p:grpSp>
        <p:nvGrpSpPr>
          <p:cNvPr id="328" name="Google Shape;328;p22"/>
          <p:cNvGrpSpPr/>
          <p:nvPr/>
        </p:nvGrpSpPr>
        <p:grpSpPr>
          <a:xfrm>
            <a:off x="3633310" y="2720308"/>
            <a:ext cx="11021380" cy="4846384"/>
            <a:chOff x="0" y="0"/>
            <a:chExt cx="14695173" cy="6461845"/>
          </a:xfrm>
        </p:grpSpPr>
        <p:sp>
          <p:nvSpPr>
            <p:cNvPr id="329" name="Google Shape;329;p22"/>
            <p:cNvSpPr txBox="1"/>
            <p:nvPr/>
          </p:nvSpPr>
          <p:spPr>
            <a:xfrm>
              <a:off x="0" y="4266650"/>
              <a:ext cx="14695173" cy="2195195"/>
            </a:xfrm>
            <a:prstGeom prst="rect">
              <a:avLst/>
            </a:prstGeom>
            <a:noFill/>
            <a:ln>
              <a:noFill/>
            </a:ln>
          </p:spPr>
          <p:txBody>
            <a:bodyPr anchorCtr="0" anchor="t" bIns="0" lIns="0" spcFirstLastPara="1" rIns="0" wrap="square" tIns="0">
              <a:spAutoFit/>
            </a:bodyPr>
            <a:lstStyle/>
            <a:p>
              <a:pPr indent="0" lvl="0" marL="0" marR="0" rtl="0" algn="ctr">
                <a:lnSpc>
                  <a:spcPct val="99000"/>
                </a:lnSpc>
                <a:spcBef>
                  <a:spcPts val="0"/>
                </a:spcBef>
                <a:spcAft>
                  <a:spcPts val="0"/>
                </a:spcAft>
                <a:buNone/>
              </a:pPr>
              <a:r>
                <a:rPr b="0" i="0" lang="en-US" sz="12000" u="none" cap="none" strike="noStrike">
                  <a:solidFill>
                    <a:srgbClr val="517EA4"/>
                  </a:solidFill>
                  <a:latin typeface="Dancing Script"/>
                  <a:ea typeface="Dancing Script"/>
                  <a:cs typeface="Dancing Script"/>
                  <a:sym typeface="Dancing Script"/>
                </a:rPr>
                <a:t>Tiền xử lý dữ liệu</a:t>
              </a:r>
              <a:endParaRPr/>
            </a:p>
          </p:txBody>
        </p:sp>
        <p:sp>
          <p:nvSpPr>
            <p:cNvPr id="330" name="Google Shape;330;p22"/>
            <p:cNvSpPr/>
            <p:nvPr/>
          </p:nvSpPr>
          <p:spPr>
            <a:xfrm>
              <a:off x="5683082" y="0"/>
              <a:ext cx="3329010" cy="3245785"/>
            </a:xfrm>
            <a:custGeom>
              <a:rect b="b" l="l" r="r" t="t"/>
              <a:pathLst>
                <a:path extrusionOk="0" h="3245785" w="3329010">
                  <a:moveTo>
                    <a:pt x="0" y="0"/>
                  </a:moveTo>
                  <a:lnTo>
                    <a:pt x="3329010" y="0"/>
                  </a:lnTo>
                  <a:lnTo>
                    <a:pt x="3329010" y="3245785"/>
                  </a:lnTo>
                  <a:lnTo>
                    <a:pt x="0" y="3245785"/>
                  </a:lnTo>
                  <a:lnTo>
                    <a:pt x="0" y="0"/>
                  </a:lnTo>
                  <a:close/>
                </a:path>
              </a:pathLst>
            </a:custGeom>
            <a:blipFill rotWithShape="1">
              <a:blip r:embed="rId6">
                <a:alphaModFix/>
              </a:blip>
              <a:stretch>
                <a:fillRect b="0" l="0" r="0" t="0"/>
              </a:stretch>
            </a:blipFill>
            <a:ln>
              <a:noFill/>
            </a:ln>
          </p:spPr>
        </p:sp>
        <p:sp>
          <p:nvSpPr>
            <p:cNvPr id="331" name="Google Shape;331;p22"/>
            <p:cNvSpPr txBox="1"/>
            <p:nvPr/>
          </p:nvSpPr>
          <p:spPr>
            <a:xfrm>
              <a:off x="5563034" y="644357"/>
              <a:ext cx="3569106" cy="2195195"/>
            </a:xfrm>
            <a:prstGeom prst="rect">
              <a:avLst/>
            </a:prstGeom>
            <a:noFill/>
            <a:ln>
              <a:noFill/>
            </a:ln>
          </p:spPr>
          <p:txBody>
            <a:bodyPr anchorCtr="0" anchor="t" bIns="0" lIns="0" spcFirstLastPara="1" rIns="0" wrap="square" tIns="0">
              <a:spAutoFit/>
            </a:bodyPr>
            <a:lstStyle/>
            <a:p>
              <a:pPr indent="0" lvl="0" marL="0" marR="0" rtl="0" algn="ctr">
                <a:lnSpc>
                  <a:spcPct val="99000"/>
                </a:lnSpc>
                <a:spcBef>
                  <a:spcPts val="0"/>
                </a:spcBef>
                <a:spcAft>
                  <a:spcPts val="0"/>
                </a:spcAft>
                <a:buNone/>
              </a:pPr>
              <a:r>
                <a:rPr b="0" i="0" lang="en-US" sz="12000" u="none" cap="none" strike="noStrike">
                  <a:solidFill>
                    <a:srgbClr val="517EA4"/>
                  </a:solidFill>
                  <a:latin typeface="Dancing Script"/>
                  <a:ea typeface="Dancing Script"/>
                  <a:cs typeface="Dancing Script"/>
                  <a:sym typeface="Dancing Script"/>
                </a:rPr>
                <a:t>03</a:t>
              </a:r>
              <a:endParaRPr/>
            </a:p>
          </p:txBody>
        </p:sp>
      </p:grpSp>
      <p:sp>
        <p:nvSpPr>
          <p:cNvPr id="332" name="Google Shape;332;p22"/>
          <p:cNvSpPr txBox="1"/>
          <p:nvPr/>
        </p:nvSpPr>
        <p:spPr>
          <a:xfrm>
            <a:off x="17134686" y="9477619"/>
            <a:ext cx="763578" cy="563881"/>
          </a:xfrm>
          <a:prstGeom prst="rect">
            <a:avLst/>
          </a:prstGeom>
          <a:noFill/>
          <a:ln>
            <a:noFill/>
          </a:ln>
        </p:spPr>
        <p:txBody>
          <a:bodyPr anchorCtr="0" anchor="t" bIns="0" lIns="0" spcFirstLastPara="1" rIns="0" wrap="square" tIns="0">
            <a:spAutoFit/>
          </a:bodyPr>
          <a:lstStyle/>
          <a:p>
            <a:pPr indent="0" lvl="0" marL="0" marR="0" rtl="0" algn="ctr">
              <a:lnSpc>
                <a:spcPct val="140012"/>
              </a:lnSpc>
              <a:spcBef>
                <a:spcPts val="0"/>
              </a:spcBef>
              <a:spcAft>
                <a:spcPts val="0"/>
              </a:spcAft>
              <a:buNone/>
            </a:pPr>
            <a:r>
              <a:rPr b="1" i="0" lang="en-US" sz="3299" u="none" cap="none" strike="noStrike">
                <a:solidFill>
                  <a:srgbClr val="517EA4"/>
                </a:solidFill>
                <a:latin typeface="Quicksand"/>
                <a:ea typeface="Quicksand"/>
                <a:cs typeface="Quicksand"/>
                <a:sym typeface="Quicksand"/>
              </a:rPr>
              <a:t>22</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AF5"/>
        </a:solidFill>
      </p:bgPr>
    </p:bg>
    <p:spTree>
      <p:nvGrpSpPr>
        <p:cNvPr id="336" name="Shape 336"/>
        <p:cNvGrpSpPr/>
        <p:nvPr/>
      </p:nvGrpSpPr>
      <p:grpSpPr>
        <a:xfrm>
          <a:off x="0" y="0"/>
          <a:ext cx="0" cy="0"/>
          <a:chOff x="0" y="0"/>
          <a:chExt cx="0" cy="0"/>
        </a:xfrm>
      </p:grpSpPr>
      <p:sp>
        <p:nvSpPr>
          <p:cNvPr id="337" name="Google Shape;337;p23"/>
          <p:cNvSpPr/>
          <p:nvPr/>
        </p:nvSpPr>
        <p:spPr>
          <a:xfrm flipH="1">
            <a:off x="-3574847" y="4727936"/>
            <a:ext cx="10502725" cy="8691005"/>
          </a:xfrm>
          <a:custGeom>
            <a:rect b="b" l="l" r="r" t="t"/>
            <a:pathLst>
              <a:path extrusionOk="0" h="8691005" w="10502725">
                <a:moveTo>
                  <a:pt x="0" y="8691005"/>
                </a:moveTo>
                <a:lnTo>
                  <a:pt x="10502725" y="8691005"/>
                </a:lnTo>
                <a:lnTo>
                  <a:pt x="10502725" y="0"/>
                </a:lnTo>
                <a:lnTo>
                  <a:pt x="0" y="0"/>
                </a:lnTo>
                <a:lnTo>
                  <a:pt x="0" y="8691005"/>
                </a:lnTo>
                <a:close/>
              </a:path>
            </a:pathLst>
          </a:custGeom>
          <a:blipFill rotWithShape="1">
            <a:blip r:embed="rId3">
              <a:alphaModFix amt="37000"/>
            </a:blip>
            <a:stretch>
              <a:fillRect b="0" l="0" r="0" t="0"/>
            </a:stretch>
          </a:blipFill>
          <a:ln>
            <a:noFill/>
          </a:ln>
        </p:spPr>
      </p:sp>
      <p:sp>
        <p:nvSpPr>
          <p:cNvPr id="338" name="Google Shape;338;p23"/>
          <p:cNvSpPr/>
          <p:nvPr/>
        </p:nvSpPr>
        <p:spPr>
          <a:xfrm flipH="1" rot="-7881738">
            <a:off x="13956764" y="-1264983"/>
            <a:ext cx="8102860" cy="6705116"/>
          </a:xfrm>
          <a:custGeom>
            <a:rect b="b" l="l" r="r" t="t"/>
            <a:pathLst>
              <a:path extrusionOk="0" h="6705116" w="8102860">
                <a:moveTo>
                  <a:pt x="0" y="6705116"/>
                </a:moveTo>
                <a:lnTo>
                  <a:pt x="8102860" y="6705116"/>
                </a:lnTo>
                <a:lnTo>
                  <a:pt x="8102860" y="0"/>
                </a:lnTo>
                <a:lnTo>
                  <a:pt x="0" y="0"/>
                </a:lnTo>
                <a:lnTo>
                  <a:pt x="0" y="6705116"/>
                </a:lnTo>
                <a:close/>
              </a:path>
            </a:pathLst>
          </a:custGeom>
          <a:blipFill rotWithShape="1">
            <a:blip r:embed="rId4">
              <a:alphaModFix amt="37000"/>
            </a:blip>
            <a:stretch>
              <a:fillRect b="0" l="0" r="0" t="0"/>
            </a:stretch>
          </a:blipFill>
          <a:ln>
            <a:noFill/>
          </a:ln>
        </p:spPr>
      </p:sp>
      <p:sp>
        <p:nvSpPr>
          <p:cNvPr id="339" name="Google Shape;339;p23"/>
          <p:cNvSpPr/>
          <p:nvPr/>
        </p:nvSpPr>
        <p:spPr>
          <a:xfrm>
            <a:off x="2261035" y="3196477"/>
            <a:ext cx="13765929" cy="1531460"/>
          </a:xfrm>
          <a:custGeom>
            <a:rect b="b" l="l" r="r" t="t"/>
            <a:pathLst>
              <a:path extrusionOk="0" h="1531460" w="13765929">
                <a:moveTo>
                  <a:pt x="0" y="0"/>
                </a:moveTo>
                <a:lnTo>
                  <a:pt x="13765930" y="0"/>
                </a:lnTo>
                <a:lnTo>
                  <a:pt x="13765930" y="1531459"/>
                </a:lnTo>
                <a:lnTo>
                  <a:pt x="0" y="1531459"/>
                </a:lnTo>
                <a:lnTo>
                  <a:pt x="0" y="0"/>
                </a:lnTo>
                <a:close/>
              </a:path>
            </a:pathLst>
          </a:custGeom>
          <a:blipFill rotWithShape="1">
            <a:blip r:embed="rId5">
              <a:alphaModFix/>
            </a:blip>
            <a:stretch>
              <a:fillRect b="0" l="0" r="0" t="0"/>
            </a:stretch>
          </a:blipFill>
          <a:ln>
            <a:noFill/>
          </a:ln>
        </p:spPr>
      </p:sp>
      <p:sp>
        <p:nvSpPr>
          <p:cNvPr id="340" name="Google Shape;340;p23"/>
          <p:cNvSpPr txBox="1"/>
          <p:nvPr/>
        </p:nvSpPr>
        <p:spPr>
          <a:xfrm>
            <a:off x="798298" y="724542"/>
            <a:ext cx="12016388" cy="1192530"/>
          </a:xfrm>
          <a:prstGeom prst="rect">
            <a:avLst/>
          </a:prstGeom>
          <a:noFill/>
          <a:ln>
            <a:noFill/>
          </a:ln>
        </p:spPr>
        <p:txBody>
          <a:bodyPr anchorCtr="0" anchor="t" bIns="0" lIns="0" spcFirstLastPara="1" rIns="0" wrap="square" tIns="0">
            <a:spAutoFit/>
          </a:bodyPr>
          <a:lstStyle/>
          <a:p>
            <a:pPr indent="0" lvl="0" marL="0" marR="0" rtl="0" algn="ctr">
              <a:lnSpc>
                <a:spcPct val="99000"/>
              </a:lnSpc>
              <a:spcBef>
                <a:spcPts val="0"/>
              </a:spcBef>
              <a:spcAft>
                <a:spcPts val="0"/>
              </a:spcAft>
              <a:buNone/>
            </a:pPr>
            <a:r>
              <a:rPr b="0" i="0" lang="en-US" sz="9000" u="none" cap="none" strike="noStrike">
                <a:solidFill>
                  <a:srgbClr val="517EA4"/>
                </a:solidFill>
                <a:latin typeface="Dancing Script"/>
                <a:ea typeface="Dancing Script"/>
                <a:cs typeface="Dancing Script"/>
                <a:sym typeface="Dancing Script"/>
              </a:rPr>
              <a:t>Đọc file dữ liệu</a:t>
            </a:r>
            <a:endParaRPr/>
          </a:p>
        </p:txBody>
      </p:sp>
      <p:sp>
        <p:nvSpPr>
          <p:cNvPr id="341" name="Google Shape;341;p23"/>
          <p:cNvSpPr txBox="1"/>
          <p:nvPr/>
        </p:nvSpPr>
        <p:spPr>
          <a:xfrm>
            <a:off x="2261035" y="5076825"/>
            <a:ext cx="14385358" cy="1144905"/>
          </a:xfrm>
          <a:prstGeom prst="rect">
            <a:avLst/>
          </a:prstGeom>
          <a:noFill/>
          <a:ln>
            <a:noFill/>
          </a:ln>
        </p:spPr>
        <p:txBody>
          <a:bodyPr anchorCtr="0" anchor="t" bIns="0" lIns="0" spcFirstLastPara="1" rIns="0" wrap="square" tIns="0">
            <a:spAutoFit/>
          </a:bodyPr>
          <a:lstStyle/>
          <a:p>
            <a:pPr indent="-356235" lvl="1" marL="712470" marR="0" rtl="0" algn="just">
              <a:lnSpc>
                <a:spcPct val="140000"/>
              </a:lnSpc>
              <a:spcBef>
                <a:spcPts val="0"/>
              </a:spcBef>
              <a:spcAft>
                <a:spcPts val="0"/>
              </a:spcAft>
              <a:buClr>
                <a:srgbClr val="517EA4"/>
              </a:buClr>
              <a:buSzPts val="3300"/>
              <a:buFont typeface="Arial"/>
              <a:buChar char="•"/>
            </a:pPr>
            <a:r>
              <a:rPr b="1" i="0" lang="en-US" sz="3300" u="none" cap="none" strike="noStrike">
                <a:solidFill>
                  <a:srgbClr val="517EA4"/>
                </a:solidFill>
                <a:latin typeface="Quicksand Medium"/>
                <a:ea typeface="Quicksand Medium"/>
                <a:cs typeface="Quicksand Medium"/>
                <a:sym typeface="Quicksand Medium"/>
              </a:rPr>
              <a:t>Khởi tạo SparkSession thông qua lớp module pyspark.sql</a:t>
            </a:r>
            <a:endParaRPr/>
          </a:p>
          <a:p>
            <a:pPr indent="-356235" lvl="1" marL="712470" marR="0" rtl="0" algn="just">
              <a:lnSpc>
                <a:spcPct val="140000"/>
              </a:lnSpc>
              <a:spcBef>
                <a:spcPts val="0"/>
              </a:spcBef>
              <a:spcAft>
                <a:spcPts val="0"/>
              </a:spcAft>
              <a:buClr>
                <a:srgbClr val="517EA4"/>
              </a:buClr>
              <a:buSzPts val="3300"/>
              <a:buFont typeface="Arial"/>
              <a:buChar char="•"/>
            </a:pPr>
            <a:r>
              <a:rPr b="1" i="0" lang="en-US" sz="3300" u="none" cap="none" strike="noStrike">
                <a:solidFill>
                  <a:srgbClr val="517EA4"/>
                </a:solidFill>
                <a:latin typeface="Quicksand Medium"/>
                <a:ea typeface="Quicksand Medium"/>
                <a:cs typeface="Quicksand Medium"/>
                <a:sym typeface="Quicksand Medium"/>
              </a:rPr>
              <a:t>Sử dụng lệnh spark.read.csv để đọc file dữ liệu csv vào DataFrame</a:t>
            </a:r>
            <a:endParaRPr/>
          </a:p>
        </p:txBody>
      </p:sp>
      <p:sp>
        <p:nvSpPr>
          <p:cNvPr id="342" name="Google Shape;342;p23"/>
          <p:cNvSpPr txBox="1"/>
          <p:nvPr/>
        </p:nvSpPr>
        <p:spPr>
          <a:xfrm>
            <a:off x="17134686" y="9477619"/>
            <a:ext cx="763578" cy="563881"/>
          </a:xfrm>
          <a:prstGeom prst="rect">
            <a:avLst/>
          </a:prstGeom>
          <a:noFill/>
          <a:ln>
            <a:noFill/>
          </a:ln>
        </p:spPr>
        <p:txBody>
          <a:bodyPr anchorCtr="0" anchor="t" bIns="0" lIns="0" spcFirstLastPara="1" rIns="0" wrap="square" tIns="0">
            <a:spAutoFit/>
          </a:bodyPr>
          <a:lstStyle/>
          <a:p>
            <a:pPr indent="0" lvl="0" marL="0" marR="0" rtl="0" algn="ctr">
              <a:lnSpc>
                <a:spcPct val="140012"/>
              </a:lnSpc>
              <a:spcBef>
                <a:spcPts val="0"/>
              </a:spcBef>
              <a:spcAft>
                <a:spcPts val="0"/>
              </a:spcAft>
              <a:buNone/>
            </a:pPr>
            <a:r>
              <a:rPr b="1" i="0" lang="en-US" sz="3299" u="none" cap="none" strike="noStrike">
                <a:solidFill>
                  <a:srgbClr val="517EA4"/>
                </a:solidFill>
                <a:latin typeface="Quicksand"/>
                <a:ea typeface="Quicksand"/>
                <a:cs typeface="Quicksand"/>
                <a:sym typeface="Quicksand"/>
              </a:rPr>
              <a:t>23</a:t>
            </a:r>
            <a:endParaRPr/>
          </a:p>
        </p:txBody>
      </p:sp>
      <p:pic>
        <p:nvPicPr>
          <p:cNvPr id="343" name="Google Shape;343;p23"/>
          <p:cNvPicPr preferRelativeResize="0"/>
          <p:nvPr/>
        </p:nvPicPr>
        <p:blipFill>
          <a:blip r:embed="rId6">
            <a:alphaModFix/>
          </a:blip>
          <a:stretch>
            <a:fillRect/>
          </a:stretch>
        </p:blipFill>
        <p:spPr>
          <a:xfrm>
            <a:off x="3224675" y="6761125"/>
            <a:ext cx="11838643" cy="17542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AF5"/>
        </a:solidFill>
      </p:bgPr>
    </p:bg>
    <p:spTree>
      <p:nvGrpSpPr>
        <p:cNvPr id="347" name="Shape 347"/>
        <p:cNvGrpSpPr/>
        <p:nvPr/>
      </p:nvGrpSpPr>
      <p:grpSpPr>
        <a:xfrm>
          <a:off x="0" y="0"/>
          <a:ext cx="0" cy="0"/>
          <a:chOff x="0" y="0"/>
          <a:chExt cx="0" cy="0"/>
        </a:xfrm>
      </p:grpSpPr>
      <p:sp>
        <p:nvSpPr>
          <p:cNvPr id="348" name="Google Shape;348;p24"/>
          <p:cNvSpPr/>
          <p:nvPr/>
        </p:nvSpPr>
        <p:spPr>
          <a:xfrm flipH="1">
            <a:off x="-3574847" y="4727936"/>
            <a:ext cx="10502725" cy="8691005"/>
          </a:xfrm>
          <a:custGeom>
            <a:rect b="b" l="l" r="r" t="t"/>
            <a:pathLst>
              <a:path extrusionOk="0" h="8691005" w="10502725">
                <a:moveTo>
                  <a:pt x="0" y="8691005"/>
                </a:moveTo>
                <a:lnTo>
                  <a:pt x="10502725" y="8691005"/>
                </a:lnTo>
                <a:lnTo>
                  <a:pt x="10502725" y="0"/>
                </a:lnTo>
                <a:lnTo>
                  <a:pt x="0" y="0"/>
                </a:lnTo>
                <a:lnTo>
                  <a:pt x="0" y="8691005"/>
                </a:lnTo>
                <a:close/>
              </a:path>
            </a:pathLst>
          </a:custGeom>
          <a:blipFill rotWithShape="1">
            <a:blip r:embed="rId3">
              <a:alphaModFix amt="37000"/>
            </a:blip>
            <a:stretch>
              <a:fillRect b="0" l="0" r="0" t="0"/>
            </a:stretch>
          </a:blipFill>
          <a:ln>
            <a:noFill/>
          </a:ln>
        </p:spPr>
      </p:sp>
      <p:sp>
        <p:nvSpPr>
          <p:cNvPr id="349" name="Google Shape;349;p24"/>
          <p:cNvSpPr/>
          <p:nvPr/>
        </p:nvSpPr>
        <p:spPr>
          <a:xfrm flipH="1" rot="-7881738">
            <a:off x="13956764" y="-1264983"/>
            <a:ext cx="8102860" cy="6705116"/>
          </a:xfrm>
          <a:custGeom>
            <a:rect b="b" l="l" r="r" t="t"/>
            <a:pathLst>
              <a:path extrusionOk="0" h="6705116" w="8102860">
                <a:moveTo>
                  <a:pt x="0" y="6705116"/>
                </a:moveTo>
                <a:lnTo>
                  <a:pt x="8102860" y="6705116"/>
                </a:lnTo>
                <a:lnTo>
                  <a:pt x="8102860" y="0"/>
                </a:lnTo>
                <a:lnTo>
                  <a:pt x="0" y="0"/>
                </a:lnTo>
                <a:lnTo>
                  <a:pt x="0" y="6705116"/>
                </a:lnTo>
                <a:close/>
              </a:path>
            </a:pathLst>
          </a:custGeom>
          <a:blipFill rotWithShape="1">
            <a:blip r:embed="rId4">
              <a:alphaModFix amt="37000"/>
            </a:blip>
            <a:stretch>
              <a:fillRect b="0" l="0" r="0" t="0"/>
            </a:stretch>
          </a:blipFill>
          <a:ln>
            <a:noFill/>
          </a:ln>
        </p:spPr>
      </p:sp>
      <p:sp>
        <p:nvSpPr>
          <p:cNvPr id="350" name="Google Shape;350;p24"/>
          <p:cNvSpPr/>
          <p:nvPr/>
        </p:nvSpPr>
        <p:spPr>
          <a:xfrm>
            <a:off x="3087590" y="3217031"/>
            <a:ext cx="12112820" cy="6041269"/>
          </a:xfrm>
          <a:custGeom>
            <a:rect b="b" l="l" r="r" t="t"/>
            <a:pathLst>
              <a:path extrusionOk="0" h="6041269" w="12112820">
                <a:moveTo>
                  <a:pt x="0" y="0"/>
                </a:moveTo>
                <a:lnTo>
                  <a:pt x="12112820" y="0"/>
                </a:lnTo>
                <a:lnTo>
                  <a:pt x="12112820" y="6041269"/>
                </a:lnTo>
                <a:lnTo>
                  <a:pt x="0" y="6041269"/>
                </a:lnTo>
                <a:lnTo>
                  <a:pt x="0" y="0"/>
                </a:lnTo>
                <a:close/>
              </a:path>
            </a:pathLst>
          </a:custGeom>
          <a:blipFill rotWithShape="1">
            <a:blip r:embed="rId5">
              <a:alphaModFix/>
            </a:blip>
            <a:stretch>
              <a:fillRect b="0" l="0" r="0" t="0"/>
            </a:stretch>
          </a:blipFill>
          <a:ln>
            <a:noFill/>
          </a:ln>
        </p:spPr>
      </p:sp>
      <p:sp>
        <p:nvSpPr>
          <p:cNvPr id="351" name="Google Shape;351;p24"/>
          <p:cNvSpPr txBox="1"/>
          <p:nvPr/>
        </p:nvSpPr>
        <p:spPr>
          <a:xfrm>
            <a:off x="2299536" y="725869"/>
            <a:ext cx="6844464" cy="1192530"/>
          </a:xfrm>
          <a:prstGeom prst="rect">
            <a:avLst/>
          </a:prstGeom>
          <a:noFill/>
          <a:ln>
            <a:noFill/>
          </a:ln>
        </p:spPr>
        <p:txBody>
          <a:bodyPr anchorCtr="0" anchor="t" bIns="0" lIns="0" spcFirstLastPara="1" rIns="0" wrap="square" tIns="0">
            <a:spAutoFit/>
          </a:bodyPr>
          <a:lstStyle/>
          <a:p>
            <a:pPr indent="0" lvl="0" marL="0" marR="0" rtl="0" algn="l">
              <a:lnSpc>
                <a:spcPct val="99000"/>
              </a:lnSpc>
              <a:spcBef>
                <a:spcPts val="0"/>
              </a:spcBef>
              <a:spcAft>
                <a:spcPts val="0"/>
              </a:spcAft>
              <a:buNone/>
            </a:pPr>
            <a:r>
              <a:rPr b="0" i="0" lang="en-US" sz="9000" u="none" cap="none" strike="noStrike">
                <a:solidFill>
                  <a:srgbClr val="517EA4"/>
                </a:solidFill>
                <a:latin typeface="Dancing Script"/>
                <a:ea typeface="Dancing Script"/>
                <a:cs typeface="Dancing Script"/>
                <a:sym typeface="Dancing Script"/>
              </a:rPr>
              <a:t>Đọc file dữ liệu</a:t>
            </a:r>
            <a:endParaRPr/>
          </a:p>
        </p:txBody>
      </p:sp>
      <p:sp>
        <p:nvSpPr>
          <p:cNvPr id="352" name="Google Shape;352;p24"/>
          <p:cNvSpPr txBox="1"/>
          <p:nvPr/>
        </p:nvSpPr>
        <p:spPr>
          <a:xfrm>
            <a:off x="1951321" y="2251774"/>
            <a:ext cx="14385358" cy="563880"/>
          </a:xfrm>
          <a:prstGeom prst="rect">
            <a:avLst/>
          </a:prstGeom>
          <a:noFill/>
          <a:ln>
            <a:noFill/>
          </a:ln>
        </p:spPr>
        <p:txBody>
          <a:bodyPr anchorCtr="0" anchor="t" bIns="0" lIns="0" spcFirstLastPara="1" rIns="0" wrap="square" tIns="0">
            <a:spAutoFit/>
          </a:bodyPr>
          <a:lstStyle/>
          <a:p>
            <a:pPr indent="-356235" lvl="1" marL="712470" marR="0" rtl="0" algn="just">
              <a:lnSpc>
                <a:spcPct val="140000"/>
              </a:lnSpc>
              <a:spcBef>
                <a:spcPts val="0"/>
              </a:spcBef>
              <a:spcAft>
                <a:spcPts val="0"/>
              </a:spcAft>
              <a:buClr>
                <a:srgbClr val="517EA4"/>
              </a:buClr>
              <a:buSzPts val="3300"/>
              <a:buFont typeface="Arial"/>
              <a:buChar char="•"/>
            </a:pPr>
            <a:r>
              <a:rPr b="1" i="0" lang="en-US" sz="3300" u="none" cap="none" strike="noStrike">
                <a:solidFill>
                  <a:srgbClr val="517EA4"/>
                </a:solidFill>
                <a:latin typeface="Quicksand Medium"/>
                <a:ea typeface="Quicksand Medium"/>
                <a:cs typeface="Quicksand Medium"/>
                <a:sym typeface="Quicksand Medium"/>
              </a:rPr>
              <a:t>Hiển thị 5 dòng đầu tiên của data</a:t>
            </a:r>
            <a:endParaRPr/>
          </a:p>
        </p:txBody>
      </p:sp>
      <p:sp>
        <p:nvSpPr>
          <p:cNvPr id="353" name="Google Shape;353;p24"/>
          <p:cNvSpPr txBox="1"/>
          <p:nvPr/>
        </p:nvSpPr>
        <p:spPr>
          <a:xfrm>
            <a:off x="17134686" y="9477619"/>
            <a:ext cx="763578" cy="563881"/>
          </a:xfrm>
          <a:prstGeom prst="rect">
            <a:avLst/>
          </a:prstGeom>
          <a:noFill/>
          <a:ln>
            <a:noFill/>
          </a:ln>
        </p:spPr>
        <p:txBody>
          <a:bodyPr anchorCtr="0" anchor="t" bIns="0" lIns="0" spcFirstLastPara="1" rIns="0" wrap="square" tIns="0">
            <a:spAutoFit/>
          </a:bodyPr>
          <a:lstStyle/>
          <a:p>
            <a:pPr indent="0" lvl="0" marL="0" marR="0" rtl="0" algn="ctr">
              <a:lnSpc>
                <a:spcPct val="140012"/>
              </a:lnSpc>
              <a:spcBef>
                <a:spcPts val="0"/>
              </a:spcBef>
              <a:spcAft>
                <a:spcPts val="0"/>
              </a:spcAft>
              <a:buNone/>
            </a:pPr>
            <a:r>
              <a:rPr b="1" i="0" lang="en-US" sz="3299" u="none" cap="none" strike="noStrike">
                <a:solidFill>
                  <a:srgbClr val="517EA4"/>
                </a:solidFill>
                <a:latin typeface="Quicksand"/>
                <a:ea typeface="Quicksand"/>
                <a:cs typeface="Quicksand"/>
                <a:sym typeface="Quicksand"/>
              </a:rPr>
              <a:t>24</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AF5"/>
        </a:solidFill>
      </p:bgPr>
    </p:bg>
    <p:spTree>
      <p:nvGrpSpPr>
        <p:cNvPr id="357" name="Shape 357"/>
        <p:cNvGrpSpPr/>
        <p:nvPr/>
      </p:nvGrpSpPr>
      <p:grpSpPr>
        <a:xfrm>
          <a:off x="0" y="0"/>
          <a:ext cx="0" cy="0"/>
          <a:chOff x="0" y="0"/>
          <a:chExt cx="0" cy="0"/>
        </a:xfrm>
      </p:grpSpPr>
      <p:sp>
        <p:nvSpPr>
          <p:cNvPr id="358" name="Google Shape;358;p25"/>
          <p:cNvSpPr/>
          <p:nvPr/>
        </p:nvSpPr>
        <p:spPr>
          <a:xfrm flipH="1">
            <a:off x="-3574847" y="4727936"/>
            <a:ext cx="10502725" cy="8691005"/>
          </a:xfrm>
          <a:custGeom>
            <a:rect b="b" l="l" r="r" t="t"/>
            <a:pathLst>
              <a:path extrusionOk="0" h="8691005" w="10502725">
                <a:moveTo>
                  <a:pt x="0" y="8691005"/>
                </a:moveTo>
                <a:lnTo>
                  <a:pt x="10502725" y="8691005"/>
                </a:lnTo>
                <a:lnTo>
                  <a:pt x="10502725" y="0"/>
                </a:lnTo>
                <a:lnTo>
                  <a:pt x="0" y="0"/>
                </a:lnTo>
                <a:lnTo>
                  <a:pt x="0" y="8691005"/>
                </a:lnTo>
                <a:close/>
              </a:path>
            </a:pathLst>
          </a:custGeom>
          <a:blipFill rotWithShape="1">
            <a:blip r:embed="rId3">
              <a:alphaModFix amt="37000"/>
            </a:blip>
            <a:stretch>
              <a:fillRect b="0" l="0" r="0" t="0"/>
            </a:stretch>
          </a:blipFill>
          <a:ln>
            <a:noFill/>
          </a:ln>
        </p:spPr>
      </p:sp>
      <p:sp>
        <p:nvSpPr>
          <p:cNvPr id="359" name="Google Shape;359;p25"/>
          <p:cNvSpPr/>
          <p:nvPr/>
        </p:nvSpPr>
        <p:spPr>
          <a:xfrm flipH="1" rot="-7881738">
            <a:off x="13956764" y="-1264983"/>
            <a:ext cx="8102860" cy="6705116"/>
          </a:xfrm>
          <a:custGeom>
            <a:rect b="b" l="l" r="r" t="t"/>
            <a:pathLst>
              <a:path extrusionOk="0" h="6705116" w="8102860">
                <a:moveTo>
                  <a:pt x="0" y="6705116"/>
                </a:moveTo>
                <a:lnTo>
                  <a:pt x="8102860" y="6705116"/>
                </a:lnTo>
                <a:lnTo>
                  <a:pt x="8102860" y="0"/>
                </a:lnTo>
                <a:lnTo>
                  <a:pt x="0" y="0"/>
                </a:lnTo>
                <a:lnTo>
                  <a:pt x="0" y="6705116"/>
                </a:lnTo>
                <a:close/>
              </a:path>
            </a:pathLst>
          </a:custGeom>
          <a:blipFill rotWithShape="1">
            <a:blip r:embed="rId4">
              <a:alphaModFix amt="37000"/>
            </a:blip>
            <a:stretch>
              <a:fillRect b="0" l="0" r="0" t="0"/>
            </a:stretch>
          </a:blipFill>
          <a:ln>
            <a:noFill/>
          </a:ln>
        </p:spPr>
      </p:sp>
      <p:sp>
        <p:nvSpPr>
          <p:cNvPr id="360" name="Google Shape;360;p25"/>
          <p:cNvSpPr/>
          <p:nvPr/>
        </p:nvSpPr>
        <p:spPr>
          <a:xfrm>
            <a:off x="1775564" y="3796729"/>
            <a:ext cx="14736873" cy="2615795"/>
          </a:xfrm>
          <a:custGeom>
            <a:rect b="b" l="l" r="r" t="t"/>
            <a:pathLst>
              <a:path extrusionOk="0" h="2615795" w="14736873">
                <a:moveTo>
                  <a:pt x="0" y="0"/>
                </a:moveTo>
                <a:lnTo>
                  <a:pt x="14736872" y="0"/>
                </a:lnTo>
                <a:lnTo>
                  <a:pt x="14736872" y="2615795"/>
                </a:lnTo>
                <a:lnTo>
                  <a:pt x="0" y="2615795"/>
                </a:lnTo>
                <a:lnTo>
                  <a:pt x="0" y="0"/>
                </a:lnTo>
                <a:close/>
              </a:path>
            </a:pathLst>
          </a:custGeom>
          <a:blipFill rotWithShape="1">
            <a:blip r:embed="rId5">
              <a:alphaModFix/>
            </a:blip>
            <a:stretch>
              <a:fillRect b="0" l="0" r="0" t="0"/>
            </a:stretch>
          </a:blipFill>
          <a:ln>
            <a:noFill/>
          </a:ln>
        </p:spPr>
      </p:sp>
      <p:sp>
        <p:nvSpPr>
          <p:cNvPr id="361" name="Google Shape;361;p25"/>
          <p:cNvSpPr txBox="1"/>
          <p:nvPr/>
        </p:nvSpPr>
        <p:spPr>
          <a:xfrm>
            <a:off x="798298" y="724542"/>
            <a:ext cx="12016388" cy="1192530"/>
          </a:xfrm>
          <a:prstGeom prst="rect">
            <a:avLst/>
          </a:prstGeom>
          <a:noFill/>
          <a:ln>
            <a:noFill/>
          </a:ln>
        </p:spPr>
        <p:txBody>
          <a:bodyPr anchorCtr="0" anchor="t" bIns="0" lIns="0" spcFirstLastPara="1" rIns="0" wrap="square" tIns="0">
            <a:spAutoFit/>
          </a:bodyPr>
          <a:lstStyle/>
          <a:p>
            <a:pPr indent="0" lvl="0" marL="0" marR="0" rtl="0" algn="ctr">
              <a:lnSpc>
                <a:spcPct val="99000"/>
              </a:lnSpc>
              <a:spcBef>
                <a:spcPts val="0"/>
              </a:spcBef>
              <a:spcAft>
                <a:spcPts val="0"/>
              </a:spcAft>
              <a:buNone/>
            </a:pPr>
            <a:r>
              <a:rPr b="0" i="0" lang="en-US" sz="9000" u="none" cap="none" strike="noStrike">
                <a:solidFill>
                  <a:srgbClr val="517EA4"/>
                </a:solidFill>
                <a:latin typeface="Dancing Script"/>
                <a:ea typeface="Dancing Script"/>
                <a:cs typeface="Dancing Script"/>
                <a:sym typeface="Dancing Script"/>
              </a:rPr>
              <a:t>Kiểm tra dữ liệu trống</a:t>
            </a:r>
            <a:endParaRPr/>
          </a:p>
        </p:txBody>
      </p:sp>
      <p:sp>
        <p:nvSpPr>
          <p:cNvPr id="362" name="Google Shape;362;p25"/>
          <p:cNvSpPr txBox="1"/>
          <p:nvPr/>
        </p:nvSpPr>
        <p:spPr>
          <a:xfrm>
            <a:off x="1951321" y="2251774"/>
            <a:ext cx="14385358" cy="1144905"/>
          </a:xfrm>
          <a:prstGeom prst="rect">
            <a:avLst/>
          </a:prstGeom>
          <a:noFill/>
          <a:ln>
            <a:noFill/>
          </a:ln>
        </p:spPr>
        <p:txBody>
          <a:bodyPr anchorCtr="0" anchor="t" bIns="0" lIns="0" spcFirstLastPara="1" rIns="0" wrap="square" tIns="0">
            <a:spAutoFit/>
          </a:bodyPr>
          <a:lstStyle/>
          <a:p>
            <a:pPr indent="-356235" lvl="1" marL="712470" marR="0" rtl="0" algn="just">
              <a:lnSpc>
                <a:spcPct val="140000"/>
              </a:lnSpc>
              <a:spcBef>
                <a:spcPts val="0"/>
              </a:spcBef>
              <a:spcAft>
                <a:spcPts val="0"/>
              </a:spcAft>
              <a:buClr>
                <a:srgbClr val="517EA4"/>
              </a:buClr>
              <a:buSzPts val="3300"/>
              <a:buFont typeface="Arial"/>
              <a:buChar char="•"/>
            </a:pPr>
            <a:r>
              <a:rPr b="1" i="0" lang="en-US" sz="3300" u="none" cap="none" strike="noStrike">
                <a:solidFill>
                  <a:srgbClr val="517EA4"/>
                </a:solidFill>
                <a:latin typeface="Quicksand Medium"/>
                <a:ea typeface="Quicksand Medium"/>
                <a:cs typeface="Quicksand Medium"/>
                <a:sym typeface="Quicksand Medium"/>
              </a:rPr>
              <a:t>Kiểm tra dữ liệu null của mỗi cột và đếm số dòng của mỗi cột chứa giá trị null</a:t>
            </a:r>
            <a:endParaRPr/>
          </a:p>
        </p:txBody>
      </p:sp>
      <p:sp>
        <p:nvSpPr>
          <p:cNvPr id="363" name="Google Shape;363;p25"/>
          <p:cNvSpPr txBox="1"/>
          <p:nvPr/>
        </p:nvSpPr>
        <p:spPr>
          <a:xfrm>
            <a:off x="17134686" y="9477619"/>
            <a:ext cx="763578" cy="563881"/>
          </a:xfrm>
          <a:prstGeom prst="rect">
            <a:avLst/>
          </a:prstGeom>
          <a:noFill/>
          <a:ln>
            <a:noFill/>
          </a:ln>
        </p:spPr>
        <p:txBody>
          <a:bodyPr anchorCtr="0" anchor="t" bIns="0" lIns="0" spcFirstLastPara="1" rIns="0" wrap="square" tIns="0">
            <a:spAutoFit/>
          </a:bodyPr>
          <a:lstStyle/>
          <a:p>
            <a:pPr indent="0" lvl="0" marL="0" marR="0" rtl="0" algn="ctr">
              <a:lnSpc>
                <a:spcPct val="140012"/>
              </a:lnSpc>
              <a:spcBef>
                <a:spcPts val="0"/>
              </a:spcBef>
              <a:spcAft>
                <a:spcPts val="0"/>
              </a:spcAft>
              <a:buNone/>
            </a:pPr>
            <a:r>
              <a:rPr b="1" i="0" lang="en-US" sz="3299" u="none" cap="none" strike="noStrike">
                <a:solidFill>
                  <a:srgbClr val="517EA4"/>
                </a:solidFill>
                <a:latin typeface="Quicksand"/>
                <a:ea typeface="Quicksand"/>
                <a:cs typeface="Quicksand"/>
                <a:sym typeface="Quicksand"/>
              </a:rPr>
              <a:t>25</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AF5"/>
        </a:solidFill>
      </p:bgPr>
    </p:bg>
    <p:spTree>
      <p:nvGrpSpPr>
        <p:cNvPr id="367" name="Shape 367"/>
        <p:cNvGrpSpPr/>
        <p:nvPr/>
      </p:nvGrpSpPr>
      <p:grpSpPr>
        <a:xfrm>
          <a:off x="0" y="0"/>
          <a:ext cx="0" cy="0"/>
          <a:chOff x="0" y="0"/>
          <a:chExt cx="0" cy="0"/>
        </a:xfrm>
      </p:grpSpPr>
      <p:sp>
        <p:nvSpPr>
          <p:cNvPr id="368" name="Google Shape;368;p26"/>
          <p:cNvSpPr/>
          <p:nvPr/>
        </p:nvSpPr>
        <p:spPr>
          <a:xfrm flipH="1">
            <a:off x="-3574847" y="4727936"/>
            <a:ext cx="10502725" cy="8691005"/>
          </a:xfrm>
          <a:custGeom>
            <a:rect b="b" l="l" r="r" t="t"/>
            <a:pathLst>
              <a:path extrusionOk="0" h="8691005" w="10502725">
                <a:moveTo>
                  <a:pt x="0" y="8691005"/>
                </a:moveTo>
                <a:lnTo>
                  <a:pt x="10502725" y="8691005"/>
                </a:lnTo>
                <a:lnTo>
                  <a:pt x="10502725" y="0"/>
                </a:lnTo>
                <a:lnTo>
                  <a:pt x="0" y="0"/>
                </a:lnTo>
                <a:lnTo>
                  <a:pt x="0" y="8691005"/>
                </a:lnTo>
                <a:close/>
              </a:path>
            </a:pathLst>
          </a:custGeom>
          <a:blipFill rotWithShape="1">
            <a:blip r:embed="rId3">
              <a:alphaModFix amt="37000"/>
            </a:blip>
            <a:stretch>
              <a:fillRect b="0" l="0" r="0" t="0"/>
            </a:stretch>
          </a:blipFill>
          <a:ln>
            <a:noFill/>
          </a:ln>
        </p:spPr>
      </p:sp>
      <p:sp>
        <p:nvSpPr>
          <p:cNvPr id="369" name="Google Shape;369;p26"/>
          <p:cNvSpPr/>
          <p:nvPr/>
        </p:nvSpPr>
        <p:spPr>
          <a:xfrm flipH="1" rot="-7881738">
            <a:off x="13956764" y="-1264983"/>
            <a:ext cx="8102860" cy="6705116"/>
          </a:xfrm>
          <a:custGeom>
            <a:rect b="b" l="l" r="r" t="t"/>
            <a:pathLst>
              <a:path extrusionOk="0" h="6705116" w="8102860">
                <a:moveTo>
                  <a:pt x="0" y="6705116"/>
                </a:moveTo>
                <a:lnTo>
                  <a:pt x="8102860" y="6705116"/>
                </a:lnTo>
                <a:lnTo>
                  <a:pt x="8102860" y="0"/>
                </a:lnTo>
                <a:lnTo>
                  <a:pt x="0" y="0"/>
                </a:lnTo>
                <a:lnTo>
                  <a:pt x="0" y="6705116"/>
                </a:lnTo>
                <a:close/>
              </a:path>
            </a:pathLst>
          </a:custGeom>
          <a:blipFill rotWithShape="1">
            <a:blip r:embed="rId4">
              <a:alphaModFix amt="37000"/>
            </a:blip>
            <a:stretch>
              <a:fillRect b="0" l="0" r="0" t="0"/>
            </a:stretch>
          </a:blipFill>
          <a:ln>
            <a:noFill/>
          </a:ln>
        </p:spPr>
      </p:sp>
      <p:sp>
        <p:nvSpPr>
          <p:cNvPr id="370" name="Google Shape;370;p26"/>
          <p:cNvSpPr/>
          <p:nvPr/>
        </p:nvSpPr>
        <p:spPr>
          <a:xfrm>
            <a:off x="798298" y="3854120"/>
            <a:ext cx="9584729" cy="4385013"/>
          </a:xfrm>
          <a:custGeom>
            <a:rect b="b" l="l" r="r" t="t"/>
            <a:pathLst>
              <a:path extrusionOk="0" h="4385013" w="9584729">
                <a:moveTo>
                  <a:pt x="0" y="0"/>
                </a:moveTo>
                <a:lnTo>
                  <a:pt x="9584729" y="0"/>
                </a:lnTo>
                <a:lnTo>
                  <a:pt x="9584729" y="4385014"/>
                </a:lnTo>
                <a:lnTo>
                  <a:pt x="0" y="4385014"/>
                </a:lnTo>
                <a:lnTo>
                  <a:pt x="0" y="0"/>
                </a:lnTo>
                <a:close/>
              </a:path>
            </a:pathLst>
          </a:custGeom>
          <a:blipFill rotWithShape="1">
            <a:blip r:embed="rId5">
              <a:alphaModFix/>
            </a:blip>
            <a:stretch>
              <a:fillRect b="0" l="0" r="0" t="0"/>
            </a:stretch>
          </a:blipFill>
          <a:ln>
            <a:noFill/>
          </a:ln>
        </p:spPr>
      </p:sp>
      <p:sp>
        <p:nvSpPr>
          <p:cNvPr id="371" name="Google Shape;371;p26"/>
          <p:cNvSpPr/>
          <p:nvPr/>
        </p:nvSpPr>
        <p:spPr>
          <a:xfrm>
            <a:off x="10899409" y="3728227"/>
            <a:ext cx="5848382" cy="4636801"/>
          </a:xfrm>
          <a:custGeom>
            <a:rect b="b" l="l" r="r" t="t"/>
            <a:pathLst>
              <a:path extrusionOk="0" h="4636801" w="5848382">
                <a:moveTo>
                  <a:pt x="0" y="0"/>
                </a:moveTo>
                <a:lnTo>
                  <a:pt x="5848382" y="0"/>
                </a:lnTo>
                <a:lnTo>
                  <a:pt x="5848382" y="4636801"/>
                </a:lnTo>
                <a:lnTo>
                  <a:pt x="0" y="4636801"/>
                </a:lnTo>
                <a:lnTo>
                  <a:pt x="0" y="0"/>
                </a:lnTo>
                <a:close/>
              </a:path>
            </a:pathLst>
          </a:custGeom>
          <a:blipFill rotWithShape="1">
            <a:blip r:embed="rId6">
              <a:alphaModFix/>
            </a:blip>
            <a:stretch>
              <a:fillRect b="0" l="0" r="0" t="0"/>
            </a:stretch>
          </a:blipFill>
          <a:ln>
            <a:noFill/>
          </a:ln>
        </p:spPr>
      </p:sp>
      <p:sp>
        <p:nvSpPr>
          <p:cNvPr id="372" name="Google Shape;372;p26"/>
          <p:cNvSpPr txBox="1"/>
          <p:nvPr/>
        </p:nvSpPr>
        <p:spPr>
          <a:xfrm>
            <a:off x="798298" y="724542"/>
            <a:ext cx="13536811" cy="1192530"/>
          </a:xfrm>
          <a:prstGeom prst="rect">
            <a:avLst/>
          </a:prstGeom>
          <a:noFill/>
          <a:ln>
            <a:noFill/>
          </a:ln>
        </p:spPr>
        <p:txBody>
          <a:bodyPr anchorCtr="0" anchor="t" bIns="0" lIns="0" spcFirstLastPara="1" rIns="0" wrap="square" tIns="0">
            <a:spAutoFit/>
          </a:bodyPr>
          <a:lstStyle/>
          <a:p>
            <a:pPr indent="0" lvl="0" marL="0" marR="0" rtl="0" algn="ctr">
              <a:lnSpc>
                <a:spcPct val="99000"/>
              </a:lnSpc>
              <a:spcBef>
                <a:spcPts val="0"/>
              </a:spcBef>
              <a:spcAft>
                <a:spcPts val="0"/>
              </a:spcAft>
              <a:buNone/>
            </a:pPr>
            <a:r>
              <a:rPr b="0" i="0" lang="en-US" sz="9000" u="none" cap="none" strike="noStrike">
                <a:solidFill>
                  <a:srgbClr val="517EA4"/>
                </a:solidFill>
                <a:latin typeface="Dancing Script"/>
                <a:ea typeface="Dancing Script"/>
                <a:cs typeface="Dancing Script"/>
                <a:sym typeface="Dancing Script"/>
              </a:rPr>
              <a:t>Kiểm tra các giá trị không hợp lệ</a:t>
            </a:r>
            <a:endParaRPr/>
          </a:p>
        </p:txBody>
      </p:sp>
      <p:sp>
        <p:nvSpPr>
          <p:cNvPr id="373" name="Google Shape;373;p26"/>
          <p:cNvSpPr txBox="1"/>
          <p:nvPr/>
        </p:nvSpPr>
        <p:spPr>
          <a:xfrm>
            <a:off x="1951321" y="2251774"/>
            <a:ext cx="14385358" cy="1144905"/>
          </a:xfrm>
          <a:prstGeom prst="rect">
            <a:avLst/>
          </a:prstGeom>
          <a:noFill/>
          <a:ln>
            <a:noFill/>
          </a:ln>
        </p:spPr>
        <p:txBody>
          <a:bodyPr anchorCtr="0" anchor="t" bIns="0" lIns="0" spcFirstLastPara="1" rIns="0" wrap="square" tIns="0">
            <a:spAutoFit/>
          </a:bodyPr>
          <a:lstStyle/>
          <a:p>
            <a:pPr indent="-356235" lvl="1" marL="712470" marR="0" rtl="0" algn="just">
              <a:lnSpc>
                <a:spcPct val="140000"/>
              </a:lnSpc>
              <a:spcBef>
                <a:spcPts val="0"/>
              </a:spcBef>
              <a:spcAft>
                <a:spcPts val="0"/>
              </a:spcAft>
              <a:buClr>
                <a:srgbClr val="517EA4"/>
              </a:buClr>
              <a:buSzPts val="3300"/>
              <a:buFont typeface="Arial"/>
              <a:buChar char="•"/>
            </a:pPr>
            <a:r>
              <a:rPr b="1" i="0" lang="en-US" sz="3300" u="none" cap="none" strike="noStrike">
                <a:solidFill>
                  <a:srgbClr val="517EA4"/>
                </a:solidFill>
                <a:latin typeface="Quicksand Medium"/>
                <a:ea typeface="Quicksand Medium"/>
                <a:cs typeface="Quicksand Medium"/>
                <a:sym typeface="Quicksand Medium"/>
              </a:rPr>
              <a:t>Kiểm tra các giá trị không lệ, kết quả lọc ra giá trị “N/A” của cột BMI hoặc “Unknown” của cột smoking_status</a:t>
            </a:r>
            <a:endParaRPr/>
          </a:p>
        </p:txBody>
      </p:sp>
      <p:sp>
        <p:nvSpPr>
          <p:cNvPr id="374" name="Google Shape;374;p26"/>
          <p:cNvSpPr txBox="1"/>
          <p:nvPr/>
        </p:nvSpPr>
        <p:spPr>
          <a:xfrm>
            <a:off x="17134686" y="9477619"/>
            <a:ext cx="763578" cy="563881"/>
          </a:xfrm>
          <a:prstGeom prst="rect">
            <a:avLst/>
          </a:prstGeom>
          <a:noFill/>
          <a:ln>
            <a:noFill/>
          </a:ln>
        </p:spPr>
        <p:txBody>
          <a:bodyPr anchorCtr="0" anchor="t" bIns="0" lIns="0" spcFirstLastPara="1" rIns="0" wrap="square" tIns="0">
            <a:spAutoFit/>
          </a:bodyPr>
          <a:lstStyle/>
          <a:p>
            <a:pPr indent="0" lvl="0" marL="0" marR="0" rtl="0" algn="ctr">
              <a:lnSpc>
                <a:spcPct val="140012"/>
              </a:lnSpc>
              <a:spcBef>
                <a:spcPts val="0"/>
              </a:spcBef>
              <a:spcAft>
                <a:spcPts val="0"/>
              </a:spcAft>
              <a:buNone/>
            </a:pPr>
            <a:r>
              <a:rPr b="1" i="0" lang="en-US" sz="3299" u="none" cap="none" strike="noStrike">
                <a:solidFill>
                  <a:srgbClr val="517EA4"/>
                </a:solidFill>
                <a:latin typeface="Quicksand"/>
                <a:ea typeface="Quicksand"/>
                <a:cs typeface="Quicksand"/>
                <a:sym typeface="Quicksand"/>
              </a:rPr>
              <a:t>26</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AF5"/>
        </a:solidFill>
      </p:bgPr>
    </p:bg>
    <p:spTree>
      <p:nvGrpSpPr>
        <p:cNvPr id="378" name="Shape 378"/>
        <p:cNvGrpSpPr/>
        <p:nvPr/>
      </p:nvGrpSpPr>
      <p:grpSpPr>
        <a:xfrm>
          <a:off x="0" y="0"/>
          <a:ext cx="0" cy="0"/>
          <a:chOff x="0" y="0"/>
          <a:chExt cx="0" cy="0"/>
        </a:xfrm>
      </p:grpSpPr>
      <p:sp>
        <p:nvSpPr>
          <p:cNvPr id="379" name="Google Shape;379;p27"/>
          <p:cNvSpPr/>
          <p:nvPr/>
        </p:nvSpPr>
        <p:spPr>
          <a:xfrm flipH="1">
            <a:off x="-3574847" y="4727936"/>
            <a:ext cx="10502725" cy="8691005"/>
          </a:xfrm>
          <a:custGeom>
            <a:rect b="b" l="l" r="r" t="t"/>
            <a:pathLst>
              <a:path extrusionOk="0" h="8691005" w="10502725">
                <a:moveTo>
                  <a:pt x="0" y="8691005"/>
                </a:moveTo>
                <a:lnTo>
                  <a:pt x="10502725" y="8691005"/>
                </a:lnTo>
                <a:lnTo>
                  <a:pt x="10502725" y="0"/>
                </a:lnTo>
                <a:lnTo>
                  <a:pt x="0" y="0"/>
                </a:lnTo>
                <a:lnTo>
                  <a:pt x="0" y="8691005"/>
                </a:lnTo>
                <a:close/>
              </a:path>
            </a:pathLst>
          </a:custGeom>
          <a:blipFill rotWithShape="1">
            <a:blip r:embed="rId3">
              <a:alphaModFix amt="37000"/>
            </a:blip>
            <a:stretch>
              <a:fillRect b="0" l="0" r="0" t="0"/>
            </a:stretch>
          </a:blipFill>
          <a:ln>
            <a:noFill/>
          </a:ln>
        </p:spPr>
      </p:sp>
      <p:sp>
        <p:nvSpPr>
          <p:cNvPr id="380" name="Google Shape;380;p27"/>
          <p:cNvSpPr/>
          <p:nvPr/>
        </p:nvSpPr>
        <p:spPr>
          <a:xfrm flipH="1" rot="-7881738">
            <a:off x="13956764" y="-1264983"/>
            <a:ext cx="8102860" cy="6705116"/>
          </a:xfrm>
          <a:custGeom>
            <a:rect b="b" l="l" r="r" t="t"/>
            <a:pathLst>
              <a:path extrusionOk="0" h="6705116" w="8102860">
                <a:moveTo>
                  <a:pt x="0" y="6705116"/>
                </a:moveTo>
                <a:lnTo>
                  <a:pt x="8102860" y="6705116"/>
                </a:lnTo>
                <a:lnTo>
                  <a:pt x="8102860" y="0"/>
                </a:lnTo>
                <a:lnTo>
                  <a:pt x="0" y="0"/>
                </a:lnTo>
                <a:lnTo>
                  <a:pt x="0" y="6705116"/>
                </a:lnTo>
                <a:close/>
              </a:path>
            </a:pathLst>
          </a:custGeom>
          <a:blipFill rotWithShape="1">
            <a:blip r:embed="rId4">
              <a:alphaModFix amt="37000"/>
            </a:blip>
            <a:stretch>
              <a:fillRect b="0" l="0" r="0" t="0"/>
            </a:stretch>
          </a:blipFill>
          <a:ln>
            <a:noFill/>
          </a:ln>
        </p:spPr>
      </p:sp>
      <p:sp>
        <p:nvSpPr>
          <p:cNvPr id="381" name="Google Shape;381;p27"/>
          <p:cNvSpPr/>
          <p:nvPr/>
        </p:nvSpPr>
        <p:spPr>
          <a:xfrm>
            <a:off x="2464671" y="3726837"/>
            <a:ext cx="13872008" cy="5531463"/>
          </a:xfrm>
          <a:custGeom>
            <a:rect b="b" l="l" r="r" t="t"/>
            <a:pathLst>
              <a:path extrusionOk="0" h="5531463" w="13872008">
                <a:moveTo>
                  <a:pt x="0" y="0"/>
                </a:moveTo>
                <a:lnTo>
                  <a:pt x="13872008" y="0"/>
                </a:lnTo>
                <a:lnTo>
                  <a:pt x="13872008" y="5531463"/>
                </a:lnTo>
                <a:lnTo>
                  <a:pt x="0" y="5531463"/>
                </a:lnTo>
                <a:lnTo>
                  <a:pt x="0" y="0"/>
                </a:lnTo>
                <a:close/>
              </a:path>
            </a:pathLst>
          </a:custGeom>
          <a:blipFill rotWithShape="1">
            <a:blip r:embed="rId5">
              <a:alphaModFix/>
            </a:blip>
            <a:stretch>
              <a:fillRect b="0" l="0" r="0" t="0"/>
            </a:stretch>
          </a:blipFill>
          <a:ln>
            <a:noFill/>
          </a:ln>
        </p:spPr>
      </p:sp>
      <p:sp>
        <p:nvSpPr>
          <p:cNvPr id="382" name="Google Shape;382;p27"/>
          <p:cNvSpPr txBox="1"/>
          <p:nvPr/>
        </p:nvSpPr>
        <p:spPr>
          <a:xfrm>
            <a:off x="798298" y="724542"/>
            <a:ext cx="12016388" cy="1192530"/>
          </a:xfrm>
          <a:prstGeom prst="rect">
            <a:avLst/>
          </a:prstGeom>
          <a:noFill/>
          <a:ln>
            <a:noFill/>
          </a:ln>
        </p:spPr>
        <p:txBody>
          <a:bodyPr anchorCtr="0" anchor="t" bIns="0" lIns="0" spcFirstLastPara="1" rIns="0" wrap="square" tIns="0">
            <a:spAutoFit/>
          </a:bodyPr>
          <a:lstStyle/>
          <a:p>
            <a:pPr indent="0" lvl="0" marL="0" marR="0" rtl="0" algn="ctr">
              <a:lnSpc>
                <a:spcPct val="99000"/>
              </a:lnSpc>
              <a:spcBef>
                <a:spcPts val="0"/>
              </a:spcBef>
              <a:spcAft>
                <a:spcPts val="0"/>
              </a:spcAft>
              <a:buNone/>
            </a:pPr>
            <a:r>
              <a:rPr b="0" i="0" lang="en-US" sz="9000" u="none" cap="none" strike="noStrike">
                <a:solidFill>
                  <a:srgbClr val="517EA4"/>
                </a:solidFill>
                <a:latin typeface="Dancing Script"/>
                <a:ea typeface="Dancing Script"/>
                <a:cs typeface="Dancing Script"/>
                <a:sym typeface="Dancing Script"/>
              </a:rPr>
              <a:t>Thay thế giá trị “N/A“</a:t>
            </a:r>
            <a:endParaRPr/>
          </a:p>
        </p:txBody>
      </p:sp>
      <p:sp>
        <p:nvSpPr>
          <p:cNvPr id="383" name="Google Shape;383;p27"/>
          <p:cNvSpPr txBox="1"/>
          <p:nvPr/>
        </p:nvSpPr>
        <p:spPr>
          <a:xfrm>
            <a:off x="1951321" y="2251774"/>
            <a:ext cx="14385358" cy="1144905"/>
          </a:xfrm>
          <a:prstGeom prst="rect">
            <a:avLst/>
          </a:prstGeom>
          <a:noFill/>
          <a:ln>
            <a:noFill/>
          </a:ln>
        </p:spPr>
        <p:txBody>
          <a:bodyPr anchorCtr="0" anchor="t" bIns="0" lIns="0" spcFirstLastPara="1" rIns="0" wrap="square" tIns="0">
            <a:spAutoFit/>
          </a:bodyPr>
          <a:lstStyle/>
          <a:p>
            <a:pPr indent="-356235" lvl="1" marL="712470" marR="0" rtl="0" algn="just">
              <a:lnSpc>
                <a:spcPct val="140000"/>
              </a:lnSpc>
              <a:spcBef>
                <a:spcPts val="0"/>
              </a:spcBef>
              <a:spcAft>
                <a:spcPts val="0"/>
              </a:spcAft>
              <a:buClr>
                <a:srgbClr val="517EA4"/>
              </a:buClr>
              <a:buSzPts val="3300"/>
              <a:buFont typeface="Arial"/>
              <a:buChar char="•"/>
            </a:pPr>
            <a:r>
              <a:rPr b="1" i="0" lang="en-US" sz="3300" u="none" cap="none" strike="noStrike">
                <a:solidFill>
                  <a:srgbClr val="517EA4"/>
                </a:solidFill>
                <a:latin typeface="Quicksand Medium"/>
                <a:ea typeface="Quicksand Medium"/>
                <a:cs typeface="Quicksand Medium"/>
                <a:sym typeface="Quicksand Medium"/>
              </a:rPr>
              <a:t>Thay thế các giá trị “N/A” bằng mean của các cột khác không chứa giá trị “N/A” trong cột BMI</a:t>
            </a:r>
            <a:endParaRPr/>
          </a:p>
        </p:txBody>
      </p:sp>
      <p:sp>
        <p:nvSpPr>
          <p:cNvPr id="384" name="Google Shape;384;p27"/>
          <p:cNvSpPr txBox="1"/>
          <p:nvPr/>
        </p:nvSpPr>
        <p:spPr>
          <a:xfrm>
            <a:off x="17134686" y="9477619"/>
            <a:ext cx="763578" cy="563881"/>
          </a:xfrm>
          <a:prstGeom prst="rect">
            <a:avLst/>
          </a:prstGeom>
          <a:noFill/>
          <a:ln>
            <a:noFill/>
          </a:ln>
        </p:spPr>
        <p:txBody>
          <a:bodyPr anchorCtr="0" anchor="t" bIns="0" lIns="0" spcFirstLastPara="1" rIns="0" wrap="square" tIns="0">
            <a:spAutoFit/>
          </a:bodyPr>
          <a:lstStyle/>
          <a:p>
            <a:pPr indent="0" lvl="0" marL="0" marR="0" rtl="0" algn="ctr">
              <a:lnSpc>
                <a:spcPct val="140012"/>
              </a:lnSpc>
              <a:spcBef>
                <a:spcPts val="0"/>
              </a:spcBef>
              <a:spcAft>
                <a:spcPts val="0"/>
              </a:spcAft>
              <a:buNone/>
            </a:pPr>
            <a:r>
              <a:rPr b="1" i="0" lang="en-US" sz="3299" u="none" cap="none" strike="noStrike">
                <a:solidFill>
                  <a:srgbClr val="517EA4"/>
                </a:solidFill>
                <a:latin typeface="Quicksand"/>
                <a:ea typeface="Quicksand"/>
                <a:cs typeface="Quicksand"/>
                <a:sym typeface="Quicksand"/>
              </a:rPr>
              <a:t>27</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AF5"/>
        </a:solidFill>
      </p:bgPr>
    </p:bg>
    <p:spTree>
      <p:nvGrpSpPr>
        <p:cNvPr id="388" name="Shape 388"/>
        <p:cNvGrpSpPr/>
        <p:nvPr/>
      </p:nvGrpSpPr>
      <p:grpSpPr>
        <a:xfrm>
          <a:off x="0" y="0"/>
          <a:ext cx="0" cy="0"/>
          <a:chOff x="0" y="0"/>
          <a:chExt cx="0" cy="0"/>
        </a:xfrm>
      </p:grpSpPr>
      <p:sp>
        <p:nvSpPr>
          <p:cNvPr id="389" name="Google Shape;389;p28"/>
          <p:cNvSpPr/>
          <p:nvPr/>
        </p:nvSpPr>
        <p:spPr>
          <a:xfrm flipH="1">
            <a:off x="-3574847" y="4727936"/>
            <a:ext cx="10502725" cy="8691005"/>
          </a:xfrm>
          <a:custGeom>
            <a:rect b="b" l="l" r="r" t="t"/>
            <a:pathLst>
              <a:path extrusionOk="0" h="8691005" w="10502725">
                <a:moveTo>
                  <a:pt x="0" y="8691005"/>
                </a:moveTo>
                <a:lnTo>
                  <a:pt x="10502725" y="8691005"/>
                </a:lnTo>
                <a:lnTo>
                  <a:pt x="10502725" y="0"/>
                </a:lnTo>
                <a:lnTo>
                  <a:pt x="0" y="0"/>
                </a:lnTo>
                <a:lnTo>
                  <a:pt x="0" y="8691005"/>
                </a:lnTo>
                <a:close/>
              </a:path>
            </a:pathLst>
          </a:custGeom>
          <a:blipFill rotWithShape="1">
            <a:blip r:embed="rId3">
              <a:alphaModFix amt="37000"/>
            </a:blip>
            <a:stretch>
              <a:fillRect b="0" l="0" r="0" t="0"/>
            </a:stretch>
          </a:blipFill>
          <a:ln>
            <a:noFill/>
          </a:ln>
        </p:spPr>
      </p:sp>
      <p:sp>
        <p:nvSpPr>
          <p:cNvPr id="390" name="Google Shape;390;p28"/>
          <p:cNvSpPr/>
          <p:nvPr/>
        </p:nvSpPr>
        <p:spPr>
          <a:xfrm flipH="1" rot="-7881738">
            <a:off x="13956764" y="-1264983"/>
            <a:ext cx="8102860" cy="6705116"/>
          </a:xfrm>
          <a:custGeom>
            <a:rect b="b" l="l" r="r" t="t"/>
            <a:pathLst>
              <a:path extrusionOk="0" h="6705116" w="8102860">
                <a:moveTo>
                  <a:pt x="0" y="6705116"/>
                </a:moveTo>
                <a:lnTo>
                  <a:pt x="8102860" y="6705116"/>
                </a:lnTo>
                <a:lnTo>
                  <a:pt x="8102860" y="0"/>
                </a:lnTo>
                <a:lnTo>
                  <a:pt x="0" y="0"/>
                </a:lnTo>
                <a:lnTo>
                  <a:pt x="0" y="6705116"/>
                </a:lnTo>
                <a:close/>
              </a:path>
            </a:pathLst>
          </a:custGeom>
          <a:blipFill rotWithShape="1">
            <a:blip r:embed="rId4">
              <a:alphaModFix amt="37000"/>
            </a:blip>
            <a:stretch>
              <a:fillRect b="0" l="0" r="0" t="0"/>
            </a:stretch>
          </a:blipFill>
          <a:ln>
            <a:noFill/>
          </a:ln>
        </p:spPr>
      </p:sp>
      <p:sp>
        <p:nvSpPr>
          <p:cNvPr id="391" name="Google Shape;391;p28"/>
          <p:cNvSpPr/>
          <p:nvPr/>
        </p:nvSpPr>
        <p:spPr>
          <a:xfrm>
            <a:off x="2450601" y="3796729"/>
            <a:ext cx="13886078" cy="5276710"/>
          </a:xfrm>
          <a:custGeom>
            <a:rect b="b" l="l" r="r" t="t"/>
            <a:pathLst>
              <a:path extrusionOk="0" h="5276710" w="13886078">
                <a:moveTo>
                  <a:pt x="0" y="0"/>
                </a:moveTo>
                <a:lnTo>
                  <a:pt x="13886078" y="0"/>
                </a:lnTo>
                <a:lnTo>
                  <a:pt x="13886078" y="5276710"/>
                </a:lnTo>
                <a:lnTo>
                  <a:pt x="0" y="5276710"/>
                </a:lnTo>
                <a:lnTo>
                  <a:pt x="0" y="0"/>
                </a:lnTo>
                <a:close/>
              </a:path>
            </a:pathLst>
          </a:custGeom>
          <a:blipFill rotWithShape="1">
            <a:blip r:embed="rId5">
              <a:alphaModFix/>
            </a:blip>
            <a:stretch>
              <a:fillRect b="0" l="0" r="0" t="0"/>
            </a:stretch>
          </a:blipFill>
          <a:ln>
            <a:noFill/>
          </a:ln>
        </p:spPr>
      </p:sp>
      <p:sp>
        <p:nvSpPr>
          <p:cNvPr id="392" name="Google Shape;392;p28"/>
          <p:cNvSpPr txBox="1"/>
          <p:nvPr/>
        </p:nvSpPr>
        <p:spPr>
          <a:xfrm>
            <a:off x="798298" y="724542"/>
            <a:ext cx="12016388" cy="1192530"/>
          </a:xfrm>
          <a:prstGeom prst="rect">
            <a:avLst/>
          </a:prstGeom>
          <a:noFill/>
          <a:ln>
            <a:noFill/>
          </a:ln>
        </p:spPr>
        <p:txBody>
          <a:bodyPr anchorCtr="0" anchor="t" bIns="0" lIns="0" spcFirstLastPara="1" rIns="0" wrap="square" tIns="0">
            <a:spAutoFit/>
          </a:bodyPr>
          <a:lstStyle/>
          <a:p>
            <a:pPr indent="0" lvl="0" marL="0" marR="0" rtl="0" algn="ctr">
              <a:lnSpc>
                <a:spcPct val="99000"/>
              </a:lnSpc>
              <a:spcBef>
                <a:spcPts val="0"/>
              </a:spcBef>
              <a:spcAft>
                <a:spcPts val="0"/>
              </a:spcAft>
              <a:buNone/>
            </a:pPr>
            <a:r>
              <a:rPr b="0" i="0" lang="en-US" sz="9000" u="none" cap="none" strike="noStrike">
                <a:solidFill>
                  <a:srgbClr val="517EA4"/>
                </a:solidFill>
                <a:latin typeface="Dancing Script"/>
                <a:ea typeface="Dancing Script"/>
                <a:cs typeface="Dancing Script"/>
                <a:sym typeface="Dancing Script"/>
              </a:rPr>
              <a:t>Thay thế giá trị “Unknown”</a:t>
            </a:r>
            <a:endParaRPr/>
          </a:p>
        </p:txBody>
      </p:sp>
      <p:sp>
        <p:nvSpPr>
          <p:cNvPr id="393" name="Google Shape;393;p28"/>
          <p:cNvSpPr txBox="1"/>
          <p:nvPr/>
        </p:nvSpPr>
        <p:spPr>
          <a:xfrm>
            <a:off x="1951321" y="2251774"/>
            <a:ext cx="14385358" cy="1144905"/>
          </a:xfrm>
          <a:prstGeom prst="rect">
            <a:avLst/>
          </a:prstGeom>
          <a:noFill/>
          <a:ln>
            <a:noFill/>
          </a:ln>
        </p:spPr>
        <p:txBody>
          <a:bodyPr anchorCtr="0" anchor="t" bIns="0" lIns="0" spcFirstLastPara="1" rIns="0" wrap="square" tIns="0">
            <a:spAutoFit/>
          </a:bodyPr>
          <a:lstStyle/>
          <a:p>
            <a:pPr indent="-356235" lvl="1" marL="712470" marR="0" rtl="0" algn="just">
              <a:lnSpc>
                <a:spcPct val="140000"/>
              </a:lnSpc>
              <a:spcBef>
                <a:spcPts val="0"/>
              </a:spcBef>
              <a:spcAft>
                <a:spcPts val="0"/>
              </a:spcAft>
              <a:buClr>
                <a:srgbClr val="517EA4"/>
              </a:buClr>
              <a:buSzPts val="3300"/>
              <a:buFont typeface="Arial"/>
              <a:buChar char="•"/>
            </a:pPr>
            <a:r>
              <a:rPr b="1" i="0" lang="en-US" sz="3300" u="none" cap="none" strike="noStrike">
                <a:solidFill>
                  <a:srgbClr val="517EA4"/>
                </a:solidFill>
                <a:latin typeface="Quicksand Medium"/>
                <a:ea typeface="Quicksand Medium"/>
                <a:cs typeface="Quicksand Medium"/>
                <a:sym typeface="Quicksand Medium"/>
              </a:rPr>
              <a:t>Thay thế các giá trị “Unknown” bằng giá trị xuất hiện nhiều nhất trong cột smoking_status</a:t>
            </a:r>
            <a:endParaRPr/>
          </a:p>
        </p:txBody>
      </p:sp>
      <p:sp>
        <p:nvSpPr>
          <p:cNvPr id="394" name="Google Shape;394;p28"/>
          <p:cNvSpPr txBox="1"/>
          <p:nvPr/>
        </p:nvSpPr>
        <p:spPr>
          <a:xfrm>
            <a:off x="17134686" y="9477619"/>
            <a:ext cx="763578" cy="563881"/>
          </a:xfrm>
          <a:prstGeom prst="rect">
            <a:avLst/>
          </a:prstGeom>
          <a:noFill/>
          <a:ln>
            <a:noFill/>
          </a:ln>
        </p:spPr>
        <p:txBody>
          <a:bodyPr anchorCtr="0" anchor="t" bIns="0" lIns="0" spcFirstLastPara="1" rIns="0" wrap="square" tIns="0">
            <a:spAutoFit/>
          </a:bodyPr>
          <a:lstStyle/>
          <a:p>
            <a:pPr indent="0" lvl="0" marL="0" marR="0" rtl="0" algn="ctr">
              <a:lnSpc>
                <a:spcPct val="140012"/>
              </a:lnSpc>
              <a:spcBef>
                <a:spcPts val="0"/>
              </a:spcBef>
              <a:spcAft>
                <a:spcPts val="0"/>
              </a:spcAft>
              <a:buNone/>
            </a:pPr>
            <a:r>
              <a:rPr b="1" i="0" lang="en-US" sz="3299" u="none" cap="none" strike="noStrike">
                <a:solidFill>
                  <a:srgbClr val="517EA4"/>
                </a:solidFill>
                <a:latin typeface="Quicksand"/>
                <a:ea typeface="Quicksand"/>
                <a:cs typeface="Quicksand"/>
                <a:sym typeface="Quicksand"/>
              </a:rPr>
              <a:t>28</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AF5"/>
        </a:solidFill>
      </p:bgPr>
    </p:bg>
    <p:spTree>
      <p:nvGrpSpPr>
        <p:cNvPr id="398" name="Shape 398"/>
        <p:cNvGrpSpPr/>
        <p:nvPr/>
      </p:nvGrpSpPr>
      <p:grpSpPr>
        <a:xfrm>
          <a:off x="0" y="0"/>
          <a:ext cx="0" cy="0"/>
          <a:chOff x="0" y="0"/>
          <a:chExt cx="0" cy="0"/>
        </a:xfrm>
      </p:grpSpPr>
      <p:sp>
        <p:nvSpPr>
          <p:cNvPr id="399" name="Google Shape;399;p29"/>
          <p:cNvSpPr/>
          <p:nvPr/>
        </p:nvSpPr>
        <p:spPr>
          <a:xfrm flipH="1">
            <a:off x="-3574847" y="4727936"/>
            <a:ext cx="10502725" cy="8691005"/>
          </a:xfrm>
          <a:custGeom>
            <a:rect b="b" l="l" r="r" t="t"/>
            <a:pathLst>
              <a:path extrusionOk="0" h="8691005" w="10502725">
                <a:moveTo>
                  <a:pt x="0" y="8691005"/>
                </a:moveTo>
                <a:lnTo>
                  <a:pt x="10502725" y="8691005"/>
                </a:lnTo>
                <a:lnTo>
                  <a:pt x="10502725" y="0"/>
                </a:lnTo>
                <a:lnTo>
                  <a:pt x="0" y="0"/>
                </a:lnTo>
                <a:lnTo>
                  <a:pt x="0" y="8691005"/>
                </a:lnTo>
                <a:close/>
              </a:path>
            </a:pathLst>
          </a:custGeom>
          <a:blipFill rotWithShape="1">
            <a:blip r:embed="rId3">
              <a:alphaModFix amt="37000"/>
            </a:blip>
            <a:stretch>
              <a:fillRect b="0" l="0" r="0" t="0"/>
            </a:stretch>
          </a:blipFill>
          <a:ln>
            <a:noFill/>
          </a:ln>
        </p:spPr>
      </p:sp>
      <p:sp>
        <p:nvSpPr>
          <p:cNvPr id="400" name="Google Shape;400;p29"/>
          <p:cNvSpPr/>
          <p:nvPr/>
        </p:nvSpPr>
        <p:spPr>
          <a:xfrm flipH="1" rot="-7881738">
            <a:off x="13956764" y="-1264983"/>
            <a:ext cx="8102860" cy="6705116"/>
          </a:xfrm>
          <a:custGeom>
            <a:rect b="b" l="l" r="r" t="t"/>
            <a:pathLst>
              <a:path extrusionOk="0" h="6705116" w="8102860">
                <a:moveTo>
                  <a:pt x="0" y="6705116"/>
                </a:moveTo>
                <a:lnTo>
                  <a:pt x="8102860" y="6705116"/>
                </a:lnTo>
                <a:lnTo>
                  <a:pt x="8102860" y="0"/>
                </a:lnTo>
                <a:lnTo>
                  <a:pt x="0" y="0"/>
                </a:lnTo>
                <a:lnTo>
                  <a:pt x="0" y="6705116"/>
                </a:lnTo>
                <a:close/>
              </a:path>
            </a:pathLst>
          </a:custGeom>
          <a:blipFill rotWithShape="1">
            <a:blip r:embed="rId4">
              <a:alphaModFix amt="37000"/>
            </a:blip>
            <a:stretch>
              <a:fillRect b="0" l="0" r="0" t="0"/>
            </a:stretch>
          </a:blipFill>
          <a:ln>
            <a:noFill/>
          </a:ln>
        </p:spPr>
      </p:sp>
      <p:sp>
        <p:nvSpPr>
          <p:cNvPr id="401" name="Google Shape;401;p29"/>
          <p:cNvSpPr/>
          <p:nvPr/>
        </p:nvSpPr>
        <p:spPr>
          <a:xfrm>
            <a:off x="9281678" y="2868029"/>
            <a:ext cx="7977622" cy="4803427"/>
          </a:xfrm>
          <a:custGeom>
            <a:rect b="b" l="l" r="r" t="t"/>
            <a:pathLst>
              <a:path extrusionOk="0" h="4803427" w="7977622">
                <a:moveTo>
                  <a:pt x="0" y="0"/>
                </a:moveTo>
                <a:lnTo>
                  <a:pt x="7977622" y="0"/>
                </a:lnTo>
                <a:lnTo>
                  <a:pt x="7977622" y="4803427"/>
                </a:lnTo>
                <a:lnTo>
                  <a:pt x="0" y="4803427"/>
                </a:lnTo>
                <a:lnTo>
                  <a:pt x="0" y="0"/>
                </a:lnTo>
                <a:close/>
              </a:path>
            </a:pathLst>
          </a:custGeom>
          <a:blipFill rotWithShape="1">
            <a:blip r:embed="rId5">
              <a:alphaModFix/>
            </a:blip>
            <a:stretch>
              <a:fillRect b="0" l="0" r="0" t="0"/>
            </a:stretch>
          </a:blipFill>
          <a:ln>
            <a:noFill/>
          </a:ln>
        </p:spPr>
      </p:sp>
      <p:sp>
        <p:nvSpPr>
          <p:cNvPr id="402" name="Google Shape;402;p29"/>
          <p:cNvSpPr txBox="1"/>
          <p:nvPr/>
        </p:nvSpPr>
        <p:spPr>
          <a:xfrm>
            <a:off x="798298" y="724542"/>
            <a:ext cx="16966760" cy="1192530"/>
          </a:xfrm>
          <a:prstGeom prst="rect">
            <a:avLst/>
          </a:prstGeom>
          <a:noFill/>
          <a:ln>
            <a:noFill/>
          </a:ln>
        </p:spPr>
        <p:txBody>
          <a:bodyPr anchorCtr="0" anchor="t" bIns="0" lIns="0" spcFirstLastPara="1" rIns="0" wrap="square" tIns="0">
            <a:spAutoFit/>
          </a:bodyPr>
          <a:lstStyle/>
          <a:p>
            <a:pPr indent="0" lvl="0" marL="0" marR="0" rtl="0" algn="ctr">
              <a:lnSpc>
                <a:spcPct val="99000"/>
              </a:lnSpc>
              <a:spcBef>
                <a:spcPts val="0"/>
              </a:spcBef>
              <a:spcAft>
                <a:spcPts val="0"/>
              </a:spcAft>
              <a:buNone/>
            </a:pPr>
            <a:r>
              <a:rPr b="0" i="0" lang="en-US" sz="9000" u="none" cap="none" strike="noStrike">
                <a:solidFill>
                  <a:srgbClr val="517EA4"/>
                </a:solidFill>
                <a:latin typeface="Dancing Script"/>
                <a:ea typeface="Dancing Script"/>
                <a:cs typeface="Dancing Script"/>
                <a:sym typeface="Dancing Script"/>
              </a:rPr>
              <a:t>Chuyển đổi dữ liệu Object sang Interger</a:t>
            </a:r>
            <a:endParaRPr/>
          </a:p>
        </p:txBody>
      </p:sp>
      <p:sp>
        <p:nvSpPr>
          <p:cNvPr id="403" name="Google Shape;403;p29"/>
          <p:cNvSpPr txBox="1"/>
          <p:nvPr/>
        </p:nvSpPr>
        <p:spPr>
          <a:xfrm>
            <a:off x="1676515" y="2753729"/>
            <a:ext cx="6574034" cy="3849624"/>
          </a:xfrm>
          <a:prstGeom prst="rect">
            <a:avLst/>
          </a:prstGeom>
          <a:noFill/>
          <a:ln>
            <a:noFill/>
          </a:ln>
        </p:spPr>
        <p:txBody>
          <a:bodyPr anchorCtr="0" anchor="t" bIns="0" lIns="0" spcFirstLastPara="1" rIns="0" wrap="square" tIns="0">
            <a:spAutoFit/>
          </a:bodyPr>
          <a:lstStyle/>
          <a:p>
            <a:pPr indent="0" lvl="0" marL="0" marR="0" rtl="0" algn="l">
              <a:lnSpc>
                <a:spcPct val="156000"/>
              </a:lnSpc>
              <a:spcBef>
                <a:spcPts val="0"/>
              </a:spcBef>
              <a:spcAft>
                <a:spcPts val="0"/>
              </a:spcAft>
              <a:buNone/>
            </a:pPr>
            <a:r>
              <a:rPr b="1" i="0" lang="en-US" sz="3300" u="none" cap="none" strike="noStrike">
                <a:solidFill>
                  <a:srgbClr val="517EA4"/>
                </a:solidFill>
                <a:latin typeface="Quicksand Medium"/>
                <a:ea typeface="Quicksand Medium"/>
                <a:cs typeface="Quicksand Medium"/>
                <a:sym typeface="Quicksand Medium"/>
              </a:rPr>
              <a:t>Ta có các thuộc tính như gender, ever_married, work_type,   Residence_type, smoking_status là kiểu object cần phải đổi sang Interger bằng phương pháp StringIndex</a:t>
            </a:r>
            <a:endParaRPr/>
          </a:p>
        </p:txBody>
      </p:sp>
      <p:sp>
        <p:nvSpPr>
          <p:cNvPr id="404" name="Google Shape;404;p29"/>
          <p:cNvSpPr txBox="1"/>
          <p:nvPr/>
        </p:nvSpPr>
        <p:spPr>
          <a:xfrm>
            <a:off x="17134686" y="9477619"/>
            <a:ext cx="763578" cy="563881"/>
          </a:xfrm>
          <a:prstGeom prst="rect">
            <a:avLst/>
          </a:prstGeom>
          <a:noFill/>
          <a:ln>
            <a:noFill/>
          </a:ln>
        </p:spPr>
        <p:txBody>
          <a:bodyPr anchorCtr="0" anchor="t" bIns="0" lIns="0" spcFirstLastPara="1" rIns="0" wrap="square" tIns="0">
            <a:spAutoFit/>
          </a:bodyPr>
          <a:lstStyle/>
          <a:p>
            <a:pPr indent="0" lvl="0" marL="0" marR="0" rtl="0" algn="ctr">
              <a:lnSpc>
                <a:spcPct val="140012"/>
              </a:lnSpc>
              <a:spcBef>
                <a:spcPts val="0"/>
              </a:spcBef>
              <a:spcAft>
                <a:spcPts val="0"/>
              </a:spcAft>
              <a:buNone/>
            </a:pPr>
            <a:r>
              <a:rPr b="1" i="0" lang="en-US" sz="3299" u="none" cap="none" strike="noStrike">
                <a:solidFill>
                  <a:srgbClr val="517EA4"/>
                </a:solidFill>
                <a:latin typeface="Quicksand"/>
                <a:ea typeface="Quicksand"/>
                <a:cs typeface="Quicksand"/>
                <a:sym typeface="Quicksand"/>
              </a:rPr>
              <a:t>29</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3"/>
          <p:cNvSpPr/>
          <p:nvPr/>
        </p:nvSpPr>
        <p:spPr>
          <a:xfrm>
            <a:off x="0" y="0"/>
            <a:ext cx="2203704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9219" l="0" r="0" t="-9220"/>
            </a:stretch>
          </a:blipFill>
          <a:ln>
            <a:noFill/>
          </a:ln>
        </p:spPr>
      </p:sp>
      <p:sp>
        <p:nvSpPr>
          <p:cNvPr id="121" name="Google Shape;121;p3"/>
          <p:cNvSpPr txBox="1"/>
          <p:nvPr/>
        </p:nvSpPr>
        <p:spPr>
          <a:xfrm>
            <a:off x="0" y="4563237"/>
            <a:ext cx="7033938" cy="1360550"/>
          </a:xfrm>
          <a:prstGeom prst="rect">
            <a:avLst/>
          </a:prstGeom>
          <a:noFill/>
          <a:ln>
            <a:noFill/>
          </a:ln>
        </p:spPr>
        <p:txBody>
          <a:bodyPr anchorCtr="0" anchor="t" bIns="0" lIns="0" spcFirstLastPara="1" rIns="0" wrap="square" tIns="0">
            <a:spAutoFit/>
          </a:bodyPr>
          <a:lstStyle/>
          <a:p>
            <a:pPr indent="0" lvl="0" marL="0" marR="0" rtl="0" algn="ctr">
              <a:lnSpc>
                <a:spcPct val="98999"/>
              </a:lnSpc>
              <a:spcBef>
                <a:spcPts val="0"/>
              </a:spcBef>
              <a:spcAft>
                <a:spcPts val="0"/>
              </a:spcAft>
              <a:buNone/>
            </a:pPr>
            <a:r>
              <a:rPr b="1" i="0" lang="en-US" sz="10299" u="none" cap="none" strike="noStrike">
                <a:solidFill>
                  <a:srgbClr val="517EA4"/>
                </a:solidFill>
                <a:latin typeface="Dancing Script"/>
                <a:ea typeface="Dancing Script"/>
                <a:cs typeface="Dancing Script"/>
                <a:sym typeface="Dancing Script"/>
              </a:rPr>
              <a:t>Nội dung</a:t>
            </a:r>
            <a:endParaRPr/>
          </a:p>
        </p:txBody>
      </p:sp>
      <p:sp>
        <p:nvSpPr>
          <p:cNvPr id="122" name="Google Shape;122;p3"/>
          <p:cNvSpPr txBox="1"/>
          <p:nvPr/>
        </p:nvSpPr>
        <p:spPr>
          <a:xfrm>
            <a:off x="10308712" y="607236"/>
            <a:ext cx="6567100" cy="563881"/>
          </a:xfrm>
          <a:prstGeom prst="rect">
            <a:avLst/>
          </a:prstGeom>
          <a:noFill/>
          <a:ln>
            <a:noFill/>
          </a:ln>
        </p:spPr>
        <p:txBody>
          <a:bodyPr anchorCtr="0" anchor="t" bIns="0" lIns="0" spcFirstLastPara="1" rIns="0" wrap="square" tIns="0">
            <a:spAutoFit/>
          </a:bodyPr>
          <a:lstStyle/>
          <a:p>
            <a:pPr indent="0" lvl="0" marL="0" marR="0" rtl="0" algn="l">
              <a:lnSpc>
                <a:spcPct val="140012"/>
              </a:lnSpc>
              <a:spcBef>
                <a:spcPts val="0"/>
              </a:spcBef>
              <a:spcAft>
                <a:spcPts val="0"/>
              </a:spcAft>
              <a:buNone/>
            </a:pPr>
            <a:r>
              <a:rPr b="1" i="0" lang="en-US" sz="3299" u="none" cap="none" strike="noStrike">
                <a:solidFill>
                  <a:srgbClr val="517EA4"/>
                </a:solidFill>
                <a:latin typeface="Quicksand"/>
                <a:ea typeface="Quicksand"/>
                <a:cs typeface="Quicksand"/>
                <a:sym typeface="Quicksand"/>
              </a:rPr>
              <a:t>Mô tả bài toán</a:t>
            </a:r>
            <a:endParaRPr/>
          </a:p>
        </p:txBody>
      </p:sp>
      <p:sp>
        <p:nvSpPr>
          <p:cNvPr id="123" name="Google Shape;123;p3"/>
          <p:cNvSpPr txBox="1"/>
          <p:nvPr/>
        </p:nvSpPr>
        <p:spPr>
          <a:xfrm>
            <a:off x="10308712" y="1940254"/>
            <a:ext cx="6604021" cy="1144906"/>
          </a:xfrm>
          <a:prstGeom prst="rect">
            <a:avLst/>
          </a:prstGeom>
          <a:noFill/>
          <a:ln>
            <a:noFill/>
          </a:ln>
        </p:spPr>
        <p:txBody>
          <a:bodyPr anchorCtr="0" anchor="t" bIns="0" lIns="0" spcFirstLastPara="1" rIns="0" wrap="square" tIns="0">
            <a:spAutoFit/>
          </a:bodyPr>
          <a:lstStyle/>
          <a:p>
            <a:pPr indent="0" lvl="0" marL="0" marR="0" rtl="0" algn="l">
              <a:lnSpc>
                <a:spcPct val="140012"/>
              </a:lnSpc>
              <a:spcBef>
                <a:spcPts val="0"/>
              </a:spcBef>
              <a:spcAft>
                <a:spcPts val="0"/>
              </a:spcAft>
              <a:buNone/>
            </a:pPr>
            <a:r>
              <a:rPr b="1" i="0" lang="en-US" sz="3299" u="none" cap="none" strike="noStrike">
                <a:solidFill>
                  <a:srgbClr val="517EA4"/>
                </a:solidFill>
                <a:latin typeface="Quicksand"/>
                <a:ea typeface="Quicksand"/>
                <a:cs typeface="Quicksand"/>
                <a:sym typeface="Quicksand"/>
              </a:rPr>
              <a:t>Các phương pháp, kỹ thuật, thuật toán lựa chọn</a:t>
            </a:r>
            <a:endParaRPr/>
          </a:p>
        </p:txBody>
      </p:sp>
      <p:sp>
        <p:nvSpPr>
          <p:cNvPr id="124" name="Google Shape;124;p3"/>
          <p:cNvSpPr txBox="1"/>
          <p:nvPr/>
        </p:nvSpPr>
        <p:spPr>
          <a:xfrm>
            <a:off x="10308712" y="4036896"/>
            <a:ext cx="6604021" cy="563881"/>
          </a:xfrm>
          <a:prstGeom prst="rect">
            <a:avLst/>
          </a:prstGeom>
          <a:noFill/>
          <a:ln>
            <a:noFill/>
          </a:ln>
        </p:spPr>
        <p:txBody>
          <a:bodyPr anchorCtr="0" anchor="t" bIns="0" lIns="0" spcFirstLastPara="1" rIns="0" wrap="square" tIns="0">
            <a:spAutoFit/>
          </a:bodyPr>
          <a:lstStyle/>
          <a:p>
            <a:pPr indent="0" lvl="0" marL="0" marR="0" rtl="0" algn="l">
              <a:lnSpc>
                <a:spcPct val="140012"/>
              </a:lnSpc>
              <a:spcBef>
                <a:spcPts val="0"/>
              </a:spcBef>
              <a:spcAft>
                <a:spcPts val="0"/>
              </a:spcAft>
              <a:buNone/>
            </a:pPr>
            <a:r>
              <a:rPr b="1" i="0" lang="en-US" sz="3299" u="none" cap="none" strike="noStrike">
                <a:solidFill>
                  <a:srgbClr val="517EA4"/>
                </a:solidFill>
                <a:latin typeface="Quicksand"/>
                <a:ea typeface="Quicksand"/>
                <a:cs typeface="Quicksand"/>
                <a:sym typeface="Quicksand"/>
              </a:rPr>
              <a:t>Tiền xử lý dữ liệu</a:t>
            </a:r>
            <a:endParaRPr/>
          </a:p>
        </p:txBody>
      </p:sp>
      <p:sp>
        <p:nvSpPr>
          <p:cNvPr id="125" name="Google Shape;125;p3"/>
          <p:cNvSpPr txBox="1"/>
          <p:nvPr/>
        </p:nvSpPr>
        <p:spPr>
          <a:xfrm>
            <a:off x="10308712" y="5616761"/>
            <a:ext cx="6604021" cy="563881"/>
          </a:xfrm>
          <a:prstGeom prst="rect">
            <a:avLst/>
          </a:prstGeom>
          <a:noFill/>
          <a:ln>
            <a:noFill/>
          </a:ln>
        </p:spPr>
        <p:txBody>
          <a:bodyPr anchorCtr="0" anchor="t" bIns="0" lIns="0" spcFirstLastPara="1" rIns="0" wrap="square" tIns="0">
            <a:spAutoFit/>
          </a:bodyPr>
          <a:lstStyle/>
          <a:p>
            <a:pPr indent="0" lvl="0" marL="0" marR="0" rtl="0" algn="l">
              <a:lnSpc>
                <a:spcPct val="140012"/>
              </a:lnSpc>
              <a:spcBef>
                <a:spcPts val="0"/>
              </a:spcBef>
              <a:spcAft>
                <a:spcPts val="0"/>
              </a:spcAft>
              <a:buNone/>
            </a:pPr>
            <a:r>
              <a:rPr b="1" i="0" lang="en-US" sz="3299" u="none" cap="none" strike="noStrike">
                <a:solidFill>
                  <a:srgbClr val="517EA4"/>
                </a:solidFill>
                <a:latin typeface="Quicksand"/>
                <a:ea typeface="Quicksand"/>
                <a:cs typeface="Quicksand"/>
                <a:sym typeface="Quicksand"/>
              </a:rPr>
              <a:t>Triển khai thuật toán</a:t>
            </a:r>
            <a:endParaRPr/>
          </a:p>
        </p:txBody>
      </p:sp>
      <p:sp>
        <p:nvSpPr>
          <p:cNvPr id="126" name="Google Shape;126;p3"/>
          <p:cNvSpPr/>
          <p:nvPr/>
        </p:nvSpPr>
        <p:spPr>
          <a:xfrm>
            <a:off x="8530472" y="381625"/>
            <a:ext cx="782914" cy="1081777"/>
          </a:xfrm>
          <a:custGeom>
            <a:rect b="b" l="l" r="r" t="t"/>
            <a:pathLst>
              <a:path extrusionOk="0" h="1081777" w="782914">
                <a:moveTo>
                  <a:pt x="0" y="0"/>
                </a:moveTo>
                <a:lnTo>
                  <a:pt x="782914" y="0"/>
                </a:lnTo>
                <a:lnTo>
                  <a:pt x="782914" y="1081777"/>
                </a:lnTo>
                <a:lnTo>
                  <a:pt x="0" y="1081777"/>
                </a:lnTo>
                <a:lnTo>
                  <a:pt x="0" y="0"/>
                </a:lnTo>
                <a:close/>
              </a:path>
            </a:pathLst>
          </a:custGeom>
          <a:blipFill rotWithShape="1">
            <a:blip r:embed="rId4">
              <a:alphaModFix/>
            </a:blip>
            <a:stretch>
              <a:fillRect b="-15346" l="0" r="0" t="-15347"/>
            </a:stretch>
          </a:blipFill>
          <a:ln>
            <a:noFill/>
          </a:ln>
        </p:spPr>
      </p:sp>
      <p:sp>
        <p:nvSpPr>
          <p:cNvPr id="127" name="Google Shape;127;p3"/>
          <p:cNvSpPr/>
          <p:nvPr/>
        </p:nvSpPr>
        <p:spPr>
          <a:xfrm>
            <a:off x="8530472" y="1924503"/>
            <a:ext cx="782914" cy="1081777"/>
          </a:xfrm>
          <a:custGeom>
            <a:rect b="b" l="l" r="r" t="t"/>
            <a:pathLst>
              <a:path extrusionOk="0" h="1081777" w="782914">
                <a:moveTo>
                  <a:pt x="0" y="0"/>
                </a:moveTo>
                <a:lnTo>
                  <a:pt x="782914" y="0"/>
                </a:lnTo>
                <a:lnTo>
                  <a:pt x="782914" y="1081778"/>
                </a:lnTo>
                <a:lnTo>
                  <a:pt x="0" y="1081778"/>
                </a:lnTo>
                <a:lnTo>
                  <a:pt x="0" y="0"/>
                </a:lnTo>
                <a:close/>
              </a:path>
            </a:pathLst>
          </a:custGeom>
          <a:blipFill rotWithShape="1">
            <a:blip r:embed="rId4">
              <a:alphaModFix/>
            </a:blip>
            <a:stretch>
              <a:fillRect b="-15346" l="0" r="0" t="-15347"/>
            </a:stretch>
          </a:blipFill>
          <a:ln>
            <a:noFill/>
          </a:ln>
        </p:spPr>
      </p:sp>
      <p:sp>
        <p:nvSpPr>
          <p:cNvPr id="128" name="Google Shape;128;p3"/>
          <p:cNvSpPr/>
          <p:nvPr/>
        </p:nvSpPr>
        <p:spPr>
          <a:xfrm>
            <a:off x="8530472" y="3770959"/>
            <a:ext cx="782914" cy="1081777"/>
          </a:xfrm>
          <a:custGeom>
            <a:rect b="b" l="l" r="r" t="t"/>
            <a:pathLst>
              <a:path extrusionOk="0" h="1081777" w="782914">
                <a:moveTo>
                  <a:pt x="0" y="0"/>
                </a:moveTo>
                <a:lnTo>
                  <a:pt x="782914" y="0"/>
                </a:lnTo>
                <a:lnTo>
                  <a:pt x="782914" y="1081777"/>
                </a:lnTo>
                <a:lnTo>
                  <a:pt x="0" y="1081777"/>
                </a:lnTo>
                <a:lnTo>
                  <a:pt x="0" y="0"/>
                </a:lnTo>
                <a:close/>
              </a:path>
            </a:pathLst>
          </a:custGeom>
          <a:blipFill rotWithShape="1">
            <a:blip r:embed="rId4">
              <a:alphaModFix/>
            </a:blip>
            <a:stretch>
              <a:fillRect b="-15346" l="0" r="0" t="-15347"/>
            </a:stretch>
          </a:blipFill>
          <a:ln>
            <a:noFill/>
          </a:ln>
        </p:spPr>
      </p:sp>
      <p:sp>
        <p:nvSpPr>
          <p:cNvPr id="129" name="Google Shape;129;p3"/>
          <p:cNvSpPr/>
          <p:nvPr/>
        </p:nvSpPr>
        <p:spPr>
          <a:xfrm>
            <a:off x="8530472" y="5391150"/>
            <a:ext cx="782914" cy="1081777"/>
          </a:xfrm>
          <a:custGeom>
            <a:rect b="b" l="l" r="r" t="t"/>
            <a:pathLst>
              <a:path extrusionOk="0" h="1081777" w="782914">
                <a:moveTo>
                  <a:pt x="0" y="0"/>
                </a:moveTo>
                <a:lnTo>
                  <a:pt x="782914" y="0"/>
                </a:lnTo>
                <a:lnTo>
                  <a:pt x="782914" y="1081777"/>
                </a:lnTo>
                <a:lnTo>
                  <a:pt x="0" y="1081777"/>
                </a:lnTo>
                <a:lnTo>
                  <a:pt x="0" y="0"/>
                </a:lnTo>
                <a:close/>
              </a:path>
            </a:pathLst>
          </a:custGeom>
          <a:blipFill rotWithShape="1">
            <a:blip r:embed="rId4">
              <a:alphaModFix/>
            </a:blip>
            <a:stretch>
              <a:fillRect b="-15346" l="0" r="0" t="-15347"/>
            </a:stretch>
          </a:blipFill>
          <a:ln>
            <a:noFill/>
          </a:ln>
        </p:spPr>
      </p:sp>
      <p:cxnSp>
        <p:nvCxnSpPr>
          <p:cNvPr id="130" name="Google Shape;130;p3"/>
          <p:cNvCxnSpPr/>
          <p:nvPr/>
        </p:nvCxnSpPr>
        <p:spPr>
          <a:xfrm>
            <a:off x="7816082" y="1681005"/>
            <a:ext cx="9149334" cy="0"/>
          </a:xfrm>
          <a:prstGeom prst="straightConnector1">
            <a:avLst/>
          </a:prstGeom>
          <a:noFill/>
          <a:ln cap="flat" cmpd="sng" w="19050">
            <a:solidFill>
              <a:srgbClr val="B3A183"/>
            </a:solidFill>
            <a:prstDash val="solid"/>
            <a:round/>
            <a:headEnd len="sm" w="sm" type="none"/>
            <a:tailEnd len="sm" w="sm" type="none"/>
          </a:ln>
        </p:spPr>
      </p:cxnSp>
      <p:cxnSp>
        <p:nvCxnSpPr>
          <p:cNvPr id="131" name="Google Shape;131;p3"/>
          <p:cNvCxnSpPr/>
          <p:nvPr/>
        </p:nvCxnSpPr>
        <p:spPr>
          <a:xfrm>
            <a:off x="7816082" y="3332786"/>
            <a:ext cx="9149334" cy="0"/>
          </a:xfrm>
          <a:prstGeom prst="straightConnector1">
            <a:avLst/>
          </a:prstGeom>
          <a:noFill/>
          <a:ln cap="flat" cmpd="sng" w="19050">
            <a:solidFill>
              <a:srgbClr val="B3A183"/>
            </a:solidFill>
            <a:prstDash val="solid"/>
            <a:round/>
            <a:headEnd len="sm" w="sm" type="none"/>
            <a:tailEnd len="sm" w="sm" type="none"/>
          </a:ln>
        </p:spPr>
      </p:cxnSp>
      <p:cxnSp>
        <p:nvCxnSpPr>
          <p:cNvPr id="132" name="Google Shape;132;p3"/>
          <p:cNvCxnSpPr/>
          <p:nvPr/>
        </p:nvCxnSpPr>
        <p:spPr>
          <a:xfrm>
            <a:off x="7816082" y="4984567"/>
            <a:ext cx="9149334" cy="0"/>
          </a:xfrm>
          <a:prstGeom prst="straightConnector1">
            <a:avLst/>
          </a:prstGeom>
          <a:noFill/>
          <a:ln cap="flat" cmpd="sng" w="19050">
            <a:solidFill>
              <a:srgbClr val="B3A183"/>
            </a:solidFill>
            <a:prstDash val="solid"/>
            <a:round/>
            <a:headEnd len="sm" w="sm" type="none"/>
            <a:tailEnd len="sm" w="sm" type="none"/>
          </a:ln>
        </p:spPr>
      </p:cxnSp>
      <p:sp>
        <p:nvSpPr>
          <p:cNvPr id="133" name="Google Shape;133;p3"/>
          <p:cNvSpPr txBox="1"/>
          <p:nvPr/>
        </p:nvSpPr>
        <p:spPr>
          <a:xfrm>
            <a:off x="10308712" y="7212888"/>
            <a:ext cx="6604021" cy="563881"/>
          </a:xfrm>
          <a:prstGeom prst="rect">
            <a:avLst/>
          </a:prstGeom>
          <a:noFill/>
          <a:ln>
            <a:noFill/>
          </a:ln>
        </p:spPr>
        <p:txBody>
          <a:bodyPr anchorCtr="0" anchor="t" bIns="0" lIns="0" spcFirstLastPara="1" rIns="0" wrap="square" tIns="0">
            <a:spAutoFit/>
          </a:bodyPr>
          <a:lstStyle/>
          <a:p>
            <a:pPr indent="0" lvl="0" marL="0" marR="0" rtl="0" algn="l">
              <a:lnSpc>
                <a:spcPct val="140012"/>
              </a:lnSpc>
              <a:spcBef>
                <a:spcPts val="0"/>
              </a:spcBef>
              <a:spcAft>
                <a:spcPts val="0"/>
              </a:spcAft>
              <a:buNone/>
            </a:pPr>
            <a:r>
              <a:rPr b="1" i="0" lang="en-US" sz="3299" u="none" cap="none" strike="noStrike">
                <a:solidFill>
                  <a:srgbClr val="517EA4"/>
                </a:solidFill>
                <a:latin typeface="Quicksand"/>
                <a:ea typeface="Quicksand"/>
                <a:cs typeface="Quicksand"/>
                <a:sym typeface="Quicksand"/>
              </a:rPr>
              <a:t>Kết quả đạt được</a:t>
            </a:r>
            <a:endParaRPr/>
          </a:p>
        </p:txBody>
      </p:sp>
      <p:sp>
        <p:nvSpPr>
          <p:cNvPr id="134" name="Google Shape;134;p3"/>
          <p:cNvSpPr/>
          <p:nvPr/>
        </p:nvSpPr>
        <p:spPr>
          <a:xfrm>
            <a:off x="8530472" y="6987277"/>
            <a:ext cx="782914" cy="1081777"/>
          </a:xfrm>
          <a:custGeom>
            <a:rect b="b" l="l" r="r" t="t"/>
            <a:pathLst>
              <a:path extrusionOk="0" h="1081777" w="782914">
                <a:moveTo>
                  <a:pt x="0" y="0"/>
                </a:moveTo>
                <a:lnTo>
                  <a:pt x="782914" y="0"/>
                </a:lnTo>
                <a:lnTo>
                  <a:pt x="782914" y="1081777"/>
                </a:lnTo>
                <a:lnTo>
                  <a:pt x="0" y="1081777"/>
                </a:lnTo>
                <a:lnTo>
                  <a:pt x="0" y="0"/>
                </a:lnTo>
                <a:close/>
              </a:path>
            </a:pathLst>
          </a:custGeom>
          <a:blipFill rotWithShape="1">
            <a:blip r:embed="rId4">
              <a:alphaModFix/>
            </a:blip>
            <a:stretch>
              <a:fillRect b="-15346" l="0" r="0" t="-15347"/>
            </a:stretch>
          </a:blipFill>
          <a:ln>
            <a:noFill/>
          </a:ln>
        </p:spPr>
      </p:sp>
      <p:cxnSp>
        <p:nvCxnSpPr>
          <p:cNvPr id="135" name="Google Shape;135;p3"/>
          <p:cNvCxnSpPr/>
          <p:nvPr/>
        </p:nvCxnSpPr>
        <p:spPr>
          <a:xfrm>
            <a:off x="7816082" y="6636348"/>
            <a:ext cx="9149334" cy="0"/>
          </a:xfrm>
          <a:prstGeom prst="straightConnector1">
            <a:avLst/>
          </a:prstGeom>
          <a:noFill/>
          <a:ln cap="flat" cmpd="sng" w="19050">
            <a:solidFill>
              <a:srgbClr val="B3A183"/>
            </a:solidFill>
            <a:prstDash val="solid"/>
            <a:round/>
            <a:headEnd len="sm" w="sm" type="none"/>
            <a:tailEnd len="sm" w="sm" type="none"/>
          </a:ln>
        </p:spPr>
      </p:cxnSp>
      <p:sp>
        <p:nvSpPr>
          <p:cNvPr id="136" name="Google Shape;136;p3"/>
          <p:cNvSpPr txBox="1"/>
          <p:nvPr/>
        </p:nvSpPr>
        <p:spPr>
          <a:xfrm>
            <a:off x="17432296" y="9362128"/>
            <a:ext cx="225103" cy="563881"/>
          </a:xfrm>
          <a:prstGeom prst="rect">
            <a:avLst/>
          </a:prstGeom>
          <a:noFill/>
          <a:ln>
            <a:noFill/>
          </a:ln>
        </p:spPr>
        <p:txBody>
          <a:bodyPr anchorCtr="0" anchor="t" bIns="0" lIns="0" spcFirstLastPara="1" rIns="0" wrap="square" tIns="0">
            <a:spAutoFit/>
          </a:bodyPr>
          <a:lstStyle/>
          <a:p>
            <a:pPr indent="0" lvl="0" marL="0" marR="0" rtl="0" algn="ctr">
              <a:lnSpc>
                <a:spcPct val="140012"/>
              </a:lnSpc>
              <a:spcBef>
                <a:spcPts val="0"/>
              </a:spcBef>
              <a:spcAft>
                <a:spcPts val="0"/>
              </a:spcAft>
              <a:buNone/>
            </a:pPr>
            <a:r>
              <a:rPr b="1" i="0" lang="en-US" sz="3299" u="none" cap="none" strike="noStrike">
                <a:solidFill>
                  <a:srgbClr val="517EA4"/>
                </a:solidFill>
                <a:latin typeface="Quicksand"/>
                <a:ea typeface="Quicksand"/>
                <a:cs typeface="Quicksand"/>
                <a:sym typeface="Quicksand"/>
              </a:rPr>
              <a:t>3</a:t>
            </a:r>
            <a:endParaRPr/>
          </a:p>
        </p:txBody>
      </p:sp>
      <p:sp>
        <p:nvSpPr>
          <p:cNvPr id="137" name="Google Shape;137;p3"/>
          <p:cNvSpPr txBox="1"/>
          <p:nvPr/>
        </p:nvSpPr>
        <p:spPr>
          <a:xfrm>
            <a:off x="10308712" y="8761390"/>
            <a:ext cx="6604021" cy="563881"/>
          </a:xfrm>
          <a:prstGeom prst="rect">
            <a:avLst/>
          </a:prstGeom>
          <a:noFill/>
          <a:ln>
            <a:noFill/>
          </a:ln>
        </p:spPr>
        <p:txBody>
          <a:bodyPr anchorCtr="0" anchor="t" bIns="0" lIns="0" spcFirstLastPara="1" rIns="0" wrap="square" tIns="0">
            <a:spAutoFit/>
          </a:bodyPr>
          <a:lstStyle/>
          <a:p>
            <a:pPr indent="0" lvl="0" marL="0" marR="0" rtl="0" algn="l">
              <a:lnSpc>
                <a:spcPct val="140012"/>
              </a:lnSpc>
              <a:spcBef>
                <a:spcPts val="0"/>
              </a:spcBef>
              <a:spcAft>
                <a:spcPts val="0"/>
              </a:spcAft>
              <a:buNone/>
            </a:pPr>
            <a:r>
              <a:rPr b="1" i="0" lang="en-US" sz="3299" u="none" cap="none" strike="noStrike">
                <a:solidFill>
                  <a:srgbClr val="517EA4"/>
                </a:solidFill>
                <a:latin typeface="Quicksand"/>
                <a:ea typeface="Quicksand"/>
                <a:cs typeface="Quicksand"/>
                <a:sym typeface="Quicksand"/>
              </a:rPr>
              <a:t>Kết luận</a:t>
            </a:r>
            <a:endParaRPr/>
          </a:p>
        </p:txBody>
      </p:sp>
      <p:sp>
        <p:nvSpPr>
          <p:cNvPr id="138" name="Google Shape;138;p3"/>
          <p:cNvSpPr/>
          <p:nvPr/>
        </p:nvSpPr>
        <p:spPr>
          <a:xfrm>
            <a:off x="8530472" y="8535779"/>
            <a:ext cx="782914" cy="1081777"/>
          </a:xfrm>
          <a:custGeom>
            <a:rect b="b" l="l" r="r" t="t"/>
            <a:pathLst>
              <a:path extrusionOk="0" h="1081777" w="782914">
                <a:moveTo>
                  <a:pt x="0" y="0"/>
                </a:moveTo>
                <a:lnTo>
                  <a:pt x="782914" y="0"/>
                </a:lnTo>
                <a:lnTo>
                  <a:pt x="782914" y="1081778"/>
                </a:lnTo>
                <a:lnTo>
                  <a:pt x="0" y="1081778"/>
                </a:lnTo>
                <a:lnTo>
                  <a:pt x="0" y="0"/>
                </a:lnTo>
                <a:close/>
              </a:path>
            </a:pathLst>
          </a:custGeom>
          <a:blipFill rotWithShape="1">
            <a:blip r:embed="rId4">
              <a:alphaModFix/>
            </a:blip>
            <a:stretch>
              <a:fillRect b="-15346" l="0" r="0" t="-15347"/>
            </a:stretch>
          </a:blipFill>
          <a:ln>
            <a:noFill/>
          </a:ln>
        </p:spPr>
      </p:sp>
      <p:cxnSp>
        <p:nvCxnSpPr>
          <p:cNvPr id="139" name="Google Shape;139;p3"/>
          <p:cNvCxnSpPr/>
          <p:nvPr/>
        </p:nvCxnSpPr>
        <p:spPr>
          <a:xfrm>
            <a:off x="7816082" y="8288129"/>
            <a:ext cx="9149334" cy="0"/>
          </a:xfrm>
          <a:prstGeom prst="straightConnector1">
            <a:avLst/>
          </a:prstGeom>
          <a:noFill/>
          <a:ln cap="flat" cmpd="sng" w="19050">
            <a:solidFill>
              <a:srgbClr val="B3A183"/>
            </a:solidFill>
            <a:prstDash val="solid"/>
            <a:round/>
            <a:headEnd len="sm" w="sm" type="none"/>
            <a:tailEnd len="sm" w="sm" type="none"/>
          </a:ln>
        </p:spPr>
      </p:cxn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AF5"/>
        </a:solidFill>
      </p:bgPr>
    </p:bg>
    <p:spTree>
      <p:nvGrpSpPr>
        <p:cNvPr id="408" name="Shape 408"/>
        <p:cNvGrpSpPr/>
        <p:nvPr/>
      </p:nvGrpSpPr>
      <p:grpSpPr>
        <a:xfrm>
          <a:off x="0" y="0"/>
          <a:ext cx="0" cy="0"/>
          <a:chOff x="0" y="0"/>
          <a:chExt cx="0" cy="0"/>
        </a:xfrm>
      </p:grpSpPr>
      <p:sp>
        <p:nvSpPr>
          <p:cNvPr id="409" name="Google Shape;409;p30"/>
          <p:cNvSpPr/>
          <p:nvPr/>
        </p:nvSpPr>
        <p:spPr>
          <a:xfrm flipH="1">
            <a:off x="-3574847" y="4727936"/>
            <a:ext cx="10502725" cy="8691005"/>
          </a:xfrm>
          <a:custGeom>
            <a:rect b="b" l="l" r="r" t="t"/>
            <a:pathLst>
              <a:path extrusionOk="0" h="8691005" w="10502725">
                <a:moveTo>
                  <a:pt x="0" y="8691005"/>
                </a:moveTo>
                <a:lnTo>
                  <a:pt x="10502725" y="8691005"/>
                </a:lnTo>
                <a:lnTo>
                  <a:pt x="10502725" y="0"/>
                </a:lnTo>
                <a:lnTo>
                  <a:pt x="0" y="0"/>
                </a:lnTo>
                <a:lnTo>
                  <a:pt x="0" y="8691005"/>
                </a:lnTo>
                <a:close/>
              </a:path>
            </a:pathLst>
          </a:custGeom>
          <a:blipFill rotWithShape="1">
            <a:blip r:embed="rId3">
              <a:alphaModFix amt="37000"/>
            </a:blip>
            <a:stretch>
              <a:fillRect b="0" l="0" r="0" t="0"/>
            </a:stretch>
          </a:blipFill>
          <a:ln>
            <a:noFill/>
          </a:ln>
        </p:spPr>
      </p:sp>
      <p:sp>
        <p:nvSpPr>
          <p:cNvPr id="410" name="Google Shape;410;p30"/>
          <p:cNvSpPr/>
          <p:nvPr/>
        </p:nvSpPr>
        <p:spPr>
          <a:xfrm flipH="1" rot="-7881738">
            <a:off x="13956764" y="-1264983"/>
            <a:ext cx="8102860" cy="6705116"/>
          </a:xfrm>
          <a:custGeom>
            <a:rect b="b" l="l" r="r" t="t"/>
            <a:pathLst>
              <a:path extrusionOk="0" h="6705116" w="8102860">
                <a:moveTo>
                  <a:pt x="0" y="6705116"/>
                </a:moveTo>
                <a:lnTo>
                  <a:pt x="8102860" y="6705116"/>
                </a:lnTo>
                <a:lnTo>
                  <a:pt x="8102860" y="0"/>
                </a:lnTo>
                <a:lnTo>
                  <a:pt x="0" y="0"/>
                </a:lnTo>
                <a:lnTo>
                  <a:pt x="0" y="6705116"/>
                </a:lnTo>
                <a:close/>
              </a:path>
            </a:pathLst>
          </a:custGeom>
          <a:blipFill rotWithShape="1">
            <a:blip r:embed="rId4">
              <a:alphaModFix amt="37000"/>
            </a:blip>
            <a:stretch>
              <a:fillRect b="0" l="0" r="0" t="0"/>
            </a:stretch>
          </a:blipFill>
          <a:ln>
            <a:noFill/>
          </a:ln>
        </p:spPr>
      </p:sp>
      <p:sp>
        <p:nvSpPr>
          <p:cNvPr id="411" name="Google Shape;411;p30"/>
          <p:cNvSpPr/>
          <p:nvPr/>
        </p:nvSpPr>
        <p:spPr>
          <a:xfrm>
            <a:off x="3631048" y="3711846"/>
            <a:ext cx="10335600" cy="5361593"/>
          </a:xfrm>
          <a:custGeom>
            <a:rect b="b" l="l" r="r" t="t"/>
            <a:pathLst>
              <a:path extrusionOk="0" h="5361593" w="10335600">
                <a:moveTo>
                  <a:pt x="0" y="0"/>
                </a:moveTo>
                <a:lnTo>
                  <a:pt x="10335601" y="0"/>
                </a:lnTo>
                <a:lnTo>
                  <a:pt x="10335601" y="5361593"/>
                </a:lnTo>
                <a:lnTo>
                  <a:pt x="0" y="5361593"/>
                </a:lnTo>
                <a:lnTo>
                  <a:pt x="0" y="0"/>
                </a:lnTo>
                <a:close/>
              </a:path>
            </a:pathLst>
          </a:custGeom>
          <a:blipFill rotWithShape="1">
            <a:blip r:embed="rId5">
              <a:alphaModFix/>
            </a:blip>
            <a:stretch>
              <a:fillRect b="0" l="0" r="0" t="0"/>
            </a:stretch>
          </a:blipFill>
          <a:ln>
            <a:noFill/>
          </a:ln>
        </p:spPr>
      </p:sp>
      <p:sp>
        <p:nvSpPr>
          <p:cNvPr id="412" name="Google Shape;412;p30"/>
          <p:cNvSpPr txBox="1"/>
          <p:nvPr/>
        </p:nvSpPr>
        <p:spPr>
          <a:xfrm>
            <a:off x="798298" y="724542"/>
            <a:ext cx="16966760" cy="1192530"/>
          </a:xfrm>
          <a:prstGeom prst="rect">
            <a:avLst/>
          </a:prstGeom>
          <a:noFill/>
          <a:ln>
            <a:noFill/>
          </a:ln>
        </p:spPr>
        <p:txBody>
          <a:bodyPr anchorCtr="0" anchor="t" bIns="0" lIns="0" spcFirstLastPara="1" rIns="0" wrap="square" tIns="0">
            <a:spAutoFit/>
          </a:bodyPr>
          <a:lstStyle/>
          <a:p>
            <a:pPr indent="0" lvl="0" marL="0" marR="0" rtl="0" algn="ctr">
              <a:lnSpc>
                <a:spcPct val="99000"/>
              </a:lnSpc>
              <a:spcBef>
                <a:spcPts val="0"/>
              </a:spcBef>
              <a:spcAft>
                <a:spcPts val="0"/>
              </a:spcAft>
              <a:buNone/>
            </a:pPr>
            <a:r>
              <a:rPr b="0" i="0" lang="en-US" sz="9000" u="none" cap="none" strike="noStrike">
                <a:solidFill>
                  <a:srgbClr val="517EA4"/>
                </a:solidFill>
                <a:latin typeface="Dancing Script"/>
                <a:ea typeface="Dancing Script"/>
                <a:cs typeface="Dancing Script"/>
                <a:sym typeface="Dancing Script"/>
              </a:rPr>
              <a:t>Chuyển đổi dữ liệu Object sang Interger</a:t>
            </a:r>
            <a:endParaRPr/>
          </a:p>
        </p:txBody>
      </p:sp>
      <p:sp>
        <p:nvSpPr>
          <p:cNvPr id="413" name="Google Shape;413;p30"/>
          <p:cNvSpPr txBox="1"/>
          <p:nvPr/>
        </p:nvSpPr>
        <p:spPr>
          <a:xfrm>
            <a:off x="1137237" y="2242013"/>
            <a:ext cx="16288800" cy="1219200"/>
          </a:xfrm>
          <a:prstGeom prst="rect">
            <a:avLst/>
          </a:prstGeom>
          <a:noFill/>
          <a:ln>
            <a:noFill/>
          </a:ln>
        </p:spPr>
        <p:txBody>
          <a:bodyPr anchorCtr="0" anchor="t" bIns="0" lIns="0" spcFirstLastPara="1" rIns="0" wrap="square" tIns="0">
            <a:spAutoFit/>
          </a:bodyPr>
          <a:lstStyle/>
          <a:p>
            <a:pPr indent="-356235" lvl="1" marL="712470" marR="0" rtl="0" algn="just">
              <a:lnSpc>
                <a:spcPct val="140000"/>
              </a:lnSpc>
              <a:spcBef>
                <a:spcPts val="0"/>
              </a:spcBef>
              <a:spcAft>
                <a:spcPts val="0"/>
              </a:spcAft>
              <a:buClr>
                <a:srgbClr val="517EA4"/>
              </a:buClr>
              <a:buSzPts val="3300"/>
              <a:buFont typeface="Arial"/>
              <a:buChar char="•"/>
            </a:pPr>
            <a:r>
              <a:rPr b="1" i="0" lang="en-US" sz="3300" u="none" cap="none" strike="noStrike">
                <a:solidFill>
                  <a:srgbClr val="517EA4"/>
                </a:solidFill>
                <a:latin typeface="Quicksand Medium"/>
                <a:ea typeface="Quicksand Medium"/>
                <a:cs typeface="Quicksand Medium"/>
                <a:sym typeface="Quicksand Medium"/>
              </a:rPr>
              <a:t>Chọn ra các cột cần chuyển đổi, sau đó áp dụng StringIndex và ghi đè lại các cột cũ</a:t>
            </a:r>
            <a:endParaRPr/>
          </a:p>
        </p:txBody>
      </p:sp>
      <p:sp>
        <p:nvSpPr>
          <p:cNvPr id="414" name="Google Shape;414;p30"/>
          <p:cNvSpPr txBox="1"/>
          <p:nvPr/>
        </p:nvSpPr>
        <p:spPr>
          <a:xfrm>
            <a:off x="17134686" y="9477619"/>
            <a:ext cx="763578" cy="563881"/>
          </a:xfrm>
          <a:prstGeom prst="rect">
            <a:avLst/>
          </a:prstGeom>
          <a:noFill/>
          <a:ln>
            <a:noFill/>
          </a:ln>
        </p:spPr>
        <p:txBody>
          <a:bodyPr anchorCtr="0" anchor="t" bIns="0" lIns="0" spcFirstLastPara="1" rIns="0" wrap="square" tIns="0">
            <a:spAutoFit/>
          </a:bodyPr>
          <a:lstStyle/>
          <a:p>
            <a:pPr indent="0" lvl="0" marL="0" marR="0" rtl="0" algn="ctr">
              <a:lnSpc>
                <a:spcPct val="140012"/>
              </a:lnSpc>
              <a:spcBef>
                <a:spcPts val="0"/>
              </a:spcBef>
              <a:spcAft>
                <a:spcPts val="0"/>
              </a:spcAft>
              <a:buNone/>
            </a:pPr>
            <a:r>
              <a:rPr b="1" i="0" lang="en-US" sz="3299" u="none" cap="none" strike="noStrike">
                <a:solidFill>
                  <a:srgbClr val="517EA4"/>
                </a:solidFill>
                <a:latin typeface="Quicksand"/>
                <a:ea typeface="Quicksand"/>
                <a:cs typeface="Quicksand"/>
                <a:sym typeface="Quicksand"/>
              </a:rPr>
              <a:t>30</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AF5"/>
        </a:solidFill>
      </p:bgPr>
    </p:bg>
    <p:spTree>
      <p:nvGrpSpPr>
        <p:cNvPr id="418" name="Shape 418"/>
        <p:cNvGrpSpPr/>
        <p:nvPr/>
      </p:nvGrpSpPr>
      <p:grpSpPr>
        <a:xfrm>
          <a:off x="0" y="0"/>
          <a:ext cx="0" cy="0"/>
          <a:chOff x="0" y="0"/>
          <a:chExt cx="0" cy="0"/>
        </a:xfrm>
      </p:grpSpPr>
      <p:sp>
        <p:nvSpPr>
          <p:cNvPr id="419" name="Google Shape;419;p31"/>
          <p:cNvSpPr/>
          <p:nvPr/>
        </p:nvSpPr>
        <p:spPr>
          <a:xfrm flipH="1">
            <a:off x="-3574847" y="4727936"/>
            <a:ext cx="10502725" cy="8691005"/>
          </a:xfrm>
          <a:custGeom>
            <a:rect b="b" l="l" r="r" t="t"/>
            <a:pathLst>
              <a:path extrusionOk="0" h="8691005" w="10502725">
                <a:moveTo>
                  <a:pt x="0" y="8691005"/>
                </a:moveTo>
                <a:lnTo>
                  <a:pt x="10502725" y="8691005"/>
                </a:lnTo>
                <a:lnTo>
                  <a:pt x="10502725" y="0"/>
                </a:lnTo>
                <a:lnTo>
                  <a:pt x="0" y="0"/>
                </a:lnTo>
                <a:lnTo>
                  <a:pt x="0" y="8691005"/>
                </a:lnTo>
                <a:close/>
              </a:path>
            </a:pathLst>
          </a:custGeom>
          <a:blipFill rotWithShape="1">
            <a:blip r:embed="rId3">
              <a:alphaModFix amt="37000"/>
            </a:blip>
            <a:stretch>
              <a:fillRect b="0" l="0" r="0" t="0"/>
            </a:stretch>
          </a:blipFill>
          <a:ln>
            <a:noFill/>
          </a:ln>
        </p:spPr>
      </p:sp>
      <p:sp>
        <p:nvSpPr>
          <p:cNvPr id="420" name="Google Shape;420;p31"/>
          <p:cNvSpPr/>
          <p:nvPr/>
        </p:nvSpPr>
        <p:spPr>
          <a:xfrm flipH="1" rot="-7881738">
            <a:off x="13956764" y="-1264983"/>
            <a:ext cx="8102860" cy="6705116"/>
          </a:xfrm>
          <a:custGeom>
            <a:rect b="b" l="l" r="r" t="t"/>
            <a:pathLst>
              <a:path extrusionOk="0" h="6705116" w="8102860">
                <a:moveTo>
                  <a:pt x="0" y="6705116"/>
                </a:moveTo>
                <a:lnTo>
                  <a:pt x="8102860" y="6705116"/>
                </a:lnTo>
                <a:lnTo>
                  <a:pt x="8102860" y="0"/>
                </a:lnTo>
                <a:lnTo>
                  <a:pt x="0" y="0"/>
                </a:lnTo>
                <a:lnTo>
                  <a:pt x="0" y="6705116"/>
                </a:lnTo>
                <a:close/>
              </a:path>
            </a:pathLst>
          </a:custGeom>
          <a:blipFill rotWithShape="1">
            <a:blip r:embed="rId4">
              <a:alphaModFix amt="37000"/>
            </a:blip>
            <a:stretch>
              <a:fillRect b="0" l="0" r="0" t="0"/>
            </a:stretch>
          </a:blipFill>
          <a:ln>
            <a:noFill/>
          </a:ln>
        </p:spPr>
      </p:sp>
      <p:sp>
        <p:nvSpPr>
          <p:cNvPr id="421" name="Google Shape;421;p31"/>
          <p:cNvSpPr/>
          <p:nvPr/>
        </p:nvSpPr>
        <p:spPr>
          <a:xfrm>
            <a:off x="1227598" y="4067050"/>
            <a:ext cx="16288877" cy="2972720"/>
          </a:xfrm>
          <a:custGeom>
            <a:rect b="b" l="l" r="r" t="t"/>
            <a:pathLst>
              <a:path extrusionOk="0" h="2972720" w="16288877">
                <a:moveTo>
                  <a:pt x="0" y="0"/>
                </a:moveTo>
                <a:lnTo>
                  <a:pt x="16288877" y="0"/>
                </a:lnTo>
                <a:lnTo>
                  <a:pt x="16288877" y="2972720"/>
                </a:lnTo>
                <a:lnTo>
                  <a:pt x="0" y="2972720"/>
                </a:lnTo>
                <a:lnTo>
                  <a:pt x="0" y="0"/>
                </a:lnTo>
                <a:close/>
              </a:path>
            </a:pathLst>
          </a:custGeom>
          <a:blipFill rotWithShape="1">
            <a:blip r:embed="rId5">
              <a:alphaModFix/>
            </a:blip>
            <a:stretch>
              <a:fillRect b="0" l="0" r="0" t="0"/>
            </a:stretch>
          </a:blipFill>
          <a:ln>
            <a:noFill/>
          </a:ln>
        </p:spPr>
      </p:sp>
      <p:sp>
        <p:nvSpPr>
          <p:cNvPr id="422" name="Google Shape;422;p31"/>
          <p:cNvSpPr txBox="1"/>
          <p:nvPr/>
        </p:nvSpPr>
        <p:spPr>
          <a:xfrm>
            <a:off x="798298" y="724542"/>
            <a:ext cx="16966760" cy="1192530"/>
          </a:xfrm>
          <a:prstGeom prst="rect">
            <a:avLst/>
          </a:prstGeom>
          <a:noFill/>
          <a:ln>
            <a:noFill/>
          </a:ln>
        </p:spPr>
        <p:txBody>
          <a:bodyPr anchorCtr="0" anchor="t" bIns="0" lIns="0" spcFirstLastPara="1" rIns="0" wrap="square" tIns="0">
            <a:spAutoFit/>
          </a:bodyPr>
          <a:lstStyle/>
          <a:p>
            <a:pPr indent="0" lvl="0" marL="0" marR="0" rtl="0" algn="ctr">
              <a:lnSpc>
                <a:spcPct val="99000"/>
              </a:lnSpc>
              <a:spcBef>
                <a:spcPts val="0"/>
              </a:spcBef>
              <a:spcAft>
                <a:spcPts val="0"/>
              </a:spcAft>
              <a:buNone/>
            </a:pPr>
            <a:r>
              <a:rPr b="0" i="0" lang="en-US" sz="9000" u="none" cap="none" strike="noStrike">
                <a:solidFill>
                  <a:srgbClr val="517EA4"/>
                </a:solidFill>
                <a:latin typeface="Dancing Script"/>
                <a:ea typeface="Dancing Script"/>
                <a:cs typeface="Dancing Script"/>
                <a:sym typeface="Dancing Script"/>
              </a:rPr>
              <a:t>Chuyển đổi dữ liệu Object sang Interger</a:t>
            </a:r>
            <a:endParaRPr/>
          </a:p>
        </p:txBody>
      </p:sp>
      <p:sp>
        <p:nvSpPr>
          <p:cNvPr id="423" name="Google Shape;423;p31"/>
          <p:cNvSpPr txBox="1"/>
          <p:nvPr/>
        </p:nvSpPr>
        <p:spPr>
          <a:xfrm>
            <a:off x="1028700" y="2674495"/>
            <a:ext cx="16288877" cy="563880"/>
          </a:xfrm>
          <a:prstGeom prst="rect">
            <a:avLst/>
          </a:prstGeom>
          <a:noFill/>
          <a:ln>
            <a:noFill/>
          </a:ln>
        </p:spPr>
        <p:txBody>
          <a:bodyPr anchorCtr="0" anchor="t" bIns="0" lIns="0" spcFirstLastPara="1" rIns="0" wrap="square" tIns="0">
            <a:spAutoFit/>
          </a:bodyPr>
          <a:lstStyle/>
          <a:p>
            <a:pPr indent="-356235" lvl="1" marL="712470" marR="0" rtl="0" algn="just">
              <a:lnSpc>
                <a:spcPct val="140000"/>
              </a:lnSpc>
              <a:spcBef>
                <a:spcPts val="0"/>
              </a:spcBef>
              <a:spcAft>
                <a:spcPts val="0"/>
              </a:spcAft>
              <a:buClr>
                <a:srgbClr val="517EA4"/>
              </a:buClr>
              <a:buSzPts val="3300"/>
              <a:buFont typeface="Arial"/>
              <a:buChar char="•"/>
            </a:pPr>
            <a:r>
              <a:rPr b="1" i="0" lang="en-US" sz="3300" u="none" cap="none" strike="noStrike">
                <a:solidFill>
                  <a:srgbClr val="517EA4"/>
                </a:solidFill>
                <a:latin typeface="Quicksand Medium"/>
                <a:ea typeface="Quicksand Medium"/>
                <a:cs typeface="Quicksand Medium"/>
                <a:sym typeface="Quicksand Medium"/>
              </a:rPr>
              <a:t>Sau khi chuyển đổi từ Object sang Interger</a:t>
            </a:r>
            <a:endParaRPr/>
          </a:p>
        </p:txBody>
      </p:sp>
      <p:sp>
        <p:nvSpPr>
          <p:cNvPr id="424" name="Google Shape;424;p31"/>
          <p:cNvSpPr txBox="1"/>
          <p:nvPr/>
        </p:nvSpPr>
        <p:spPr>
          <a:xfrm>
            <a:off x="17134686" y="9477619"/>
            <a:ext cx="763578" cy="563881"/>
          </a:xfrm>
          <a:prstGeom prst="rect">
            <a:avLst/>
          </a:prstGeom>
          <a:noFill/>
          <a:ln>
            <a:noFill/>
          </a:ln>
        </p:spPr>
        <p:txBody>
          <a:bodyPr anchorCtr="0" anchor="t" bIns="0" lIns="0" spcFirstLastPara="1" rIns="0" wrap="square" tIns="0">
            <a:spAutoFit/>
          </a:bodyPr>
          <a:lstStyle/>
          <a:p>
            <a:pPr indent="0" lvl="0" marL="0" marR="0" rtl="0" algn="ctr">
              <a:lnSpc>
                <a:spcPct val="140012"/>
              </a:lnSpc>
              <a:spcBef>
                <a:spcPts val="0"/>
              </a:spcBef>
              <a:spcAft>
                <a:spcPts val="0"/>
              </a:spcAft>
              <a:buNone/>
            </a:pPr>
            <a:r>
              <a:rPr b="1" i="0" lang="en-US" sz="3299" u="none" cap="none" strike="noStrike">
                <a:solidFill>
                  <a:srgbClr val="517EA4"/>
                </a:solidFill>
                <a:latin typeface="Quicksand"/>
                <a:ea typeface="Quicksand"/>
                <a:cs typeface="Quicksand"/>
                <a:sym typeface="Quicksand"/>
              </a:rPr>
              <a:t>31</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AF5"/>
        </a:solidFill>
      </p:bgPr>
    </p:bg>
    <p:spTree>
      <p:nvGrpSpPr>
        <p:cNvPr id="428" name="Shape 428"/>
        <p:cNvGrpSpPr/>
        <p:nvPr/>
      </p:nvGrpSpPr>
      <p:grpSpPr>
        <a:xfrm>
          <a:off x="0" y="0"/>
          <a:ext cx="0" cy="0"/>
          <a:chOff x="0" y="0"/>
          <a:chExt cx="0" cy="0"/>
        </a:xfrm>
      </p:grpSpPr>
      <p:sp>
        <p:nvSpPr>
          <p:cNvPr id="429" name="Google Shape;429;p32"/>
          <p:cNvSpPr/>
          <p:nvPr/>
        </p:nvSpPr>
        <p:spPr>
          <a:xfrm flipH="1">
            <a:off x="-3574847" y="4727936"/>
            <a:ext cx="10502725" cy="8691005"/>
          </a:xfrm>
          <a:custGeom>
            <a:rect b="b" l="l" r="r" t="t"/>
            <a:pathLst>
              <a:path extrusionOk="0" h="8691005" w="10502725">
                <a:moveTo>
                  <a:pt x="0" y="8691005"/>
                </a:moveTo>
                <a:lnTo>
                  <a:pt x="10502725" y="8691005"/>
                </a:lnTo>
                <a:lnTo>
                  <a:pt x="10502725" y="0"/>
                </a:lnTo>
                <a:lnTo>
                  <a:pt x="0" y="0"/>
                </a:lnTo>
                <a:lnTo>
                  <a:pt x="0" y="8691005"/>
                </a:lnTo>
                <a:close/>
              </a:path>
            </a:pathLst>
          </a:custGeom>
          <a:blipFill rotWithShape="1">
            <a:blip r:embed="rId3">
              <a:alphaModFix amt="37000"/>
            </a:blip>
            <a:stretch>
              <a:fillRect b="0" l="0" r="0" t="0"/>
            </a:stretch>
          </a:blipFill>
          <a:ln>
            <a:noFill/>
          </a:ln>
        </p:spPr>
      </p:sp>
      <p:sp>
        <p:nvSpPr>
          <p:cNvPr id="430" name="Google Shape;430;p32"/>
          <p:cNvSpPr/>
          <p:nvPr/>
        </p:nvSpPr>
        <p:spPr>
          <a:xfrm flipH="1" rot="-7881738">
            <a:off x="13956764" y="-1264983"/>
            <a:ext cx="8102860" cy="6705116"/>
          </a:xfrm>
          <a:custGeom>
            <a:rect b="b" l="l" r="r" t="t"/>
            <a:pathLst>
              <a:path extrusionOk="0" h="6705116" w="8102860">
                <a:moveTo>
                  <a:pt x="0" y="6705116"/>
                </a:moveTo>
                <a:lnTo>
                  <a:pt x="8102860" y="6705116"/>
                </a:lnTo>
                <a:lnTo>
                  <a:pt x="8102860" y="0"/>
                </a:lnTo>
                <a:lnTo>
                  <a:pt x="0" y="0"/>
                </a:lnTo>
                <a:lnTo>
                  <a:pt x="0" y="6705116"/>
                </a:lnTo>
                <a:close/>
              </a:path>
            </a:pathLst>
          </a:custGeom>
          <a:blipFill rotWithShape="1">
            <a:blip r:embed="rId4">
              <a:alphaModFix amt="37000"/>
            </a:blip>
            <a:stretch>
              <a:fillRect b="0" l="0" r="0" t="0"/>
            </a:stretch>
          </a:blipFill>
          <a:ln>
            <a:noFill/>
          </a:ln>
        </p:spPr>
      </p:sp>
      <p:sp>
        <p:nvSpPr>
          <p:cNvPr id="431" name="Google Shape;431;p32"/>
          <p:cNvSpPr/>
          <p:nvPr/>
        </p:nvSpPr>
        <p:spPr>
          <a:xfrm>
            <a:off x="3243556" y="4727936"/>
            <a:ext cx="12761908" cy="3780715"/>
          </a:xfrm>
          <a:custGeom>
            <a:rect b="b" l="l" r="r" t="t"/>
            <a:pathLst>
              <a:path extrusionOk="0" h="3780715" w="12761908">
                <a:moveTo>
                  <a:pt x="0" y="0"/>
                </a:moveTo>
                <a:lnTo>
                  <a:pt x="12761909" y="0"/>
                </a:lnTo>
                <a:lnTo>
                  <a:pt x="12761909" y="3780716"/>
                </a:lnTo>
                <a:lnTo>
                  <a:pt x="0" y="3780716"/>
                </a:lnTo>
                <a:lnTo>
                  <a:pt x="0" y="0"/>
                </a:lnTo>
                <a:close/>
              </a:path>
            </a:pathLst>
          </a:custGeom>
          <a:blipFill rotWithShape="1">
            <a:blip r:embed="rId5">
              <a:alphaModFix/>
            </a:blip>
            <a:stretch>
              <a:fillRect b="0" l="0" r="0" t="0"/>
            </a:stretch>
          </a:blipFill>
          <a:ln>
            <a:noFill/>
          </a:ln>
        </p:spPr>
      </p:sp>
      <p:sp>
        <p:nvSpPr>
          <p:cNvPr id="432" name="Google Shape;432;p32"/>
          <p:cNvSpPr txBox="1"/>
          <p:nvPr/>
        </p:nvSpPr>
        <p:spPr>
          <a:xfrm>
            <a:off x="798298" y="162567"/>
            <a:ext cx="16966760" cy="2316480"/>
          </a:xfrm>
          <a:prstGeom prst="rect">
            <a:avLst/>
          </a:prstGeom>
          <a:noFill/>
          <a:ln>
            <a:noFill/>
          </a:ln>
        </p:spPr>
        <p:txBody>
          <a:bodyPr anchorCtr="0" anchor="t" bIns="0" lIns="0" spcFirstLastPara="1" rIns="0" wrap="square" tIns="0">
            <a:spAutoFit/>
          </a:bodyPr>
          <a:lstStyle/>
          <a:p>
            <a:pPr indent="0" lvl="0" marL="0" marR="0" rtl="0" algn="l">
              <a:lnSpc>
                <a:spcPct val="99000"/>
              </a:lnSpc>
              <a:spcBef>
                <a:spcPts val="0"/>
              </a:spcBef>
              <a:spcAft>
                <a:spcPts val="0"/>
              </a:spcAft>
              <a:buNone/>
            </a:pPr>
            <a:r>
              <a:rPr b="0" i="0" lang="en-US" sz="9000" u="none" cap="none" strike="noStrike">
                <a:solidFill>
                  <a:srgbClr val="517EA4"/>
                </a:solidFill>
                <a:latin typeface="Dancing Script"/>
                <a:ea typeface="Dancing Script"/>
                <a:cs typeface="Dancing Script"/>
                <a:sym typeface="Dancing Script"/>
              </a:rPr>
              <a:t>Hiển thị giá trị tương ứng sau khi chuyển đổi</a:t>
            </a:r>
            <a:endParaRPr/>
          </a:p>
        </p:txBody>
      </p:sp>
      <p:sp>
        <p:nvSpPr>
          <p:cNvPr id="433" name="Google Shape;433;p32"/>
          <p:cNvSpPr txBox="1"/>
          <p:nvPr/>
        </p:nvSpPr>
        <p:spPr>
          <a:xfrm>
            <a:off x="1137239" y="2707488"/>
            <a:ext cx="16288877" cy="1144905"/>
          </a:xfrm>
          <a:prstGeom prst="rect">
            <a:avLst/>
          </a:prstGeom>
          <a:noFill/>
          <a:ln>
            <a:noFill/>
          </a:ln>
        </p:spPr>
        <p:txBody>
          <a:bodyPr anchorCtr="0" anchor="t" bIns="0" lIns="0" spcFirstLastPara="1" rIns="0" wrap="square" tIns="0">
            <a:spAutoFit/>
          </a:bodyPr>
          <a:lstStyle/>
          <a:p>
            <a:pPr indent="-356235" lvl="1" marL="712470" marR="0" rtl="0" algn="just">
              <a:lnSpc>
                <a:spcPct val="140000"/>
              </a:lnSpc>
              <a:spcBef>
                <a:spcPts val="0"/>
              </a:spcBef>
              <a:spcAft>
                <a:spcPts val="0"/>
              </a:spcAft>
              <a:buClr>
                <a:srgbClr val="517EA4"/>
              </a:buClr>
              <a:buSzPts val="3300"/>
              <a:buFont typeface="Arial"/>
              <a:buChar char="•"/>
            </a:pPr>
            <a:r>
              <a:rPr b="1" i="0" lang="en-US" sz="3300" u="none" cap="none" strike="noStrike">
                <a:solidFill>
                  <a:srgbClr val="517EA4"/>
                </a:solidFill>
                <a:latin typeface="Quicksand Medium"/>
                <a:ea typeface="Quicksand Medium"/>
                <a:cs typeface="Quicksand Medium"/>
                <a:sym typeface="Quicksand Medium"/>
              </a:rPr>
              <a:t>Hiển thị danh sách các label và giá trị tương ứng sau khi được chuyển đổi sang Interger</a:t>
            </a:r>
            <a:endParaRPr/>
          </a:p>
        </p:txBody>
      </p:sp>
      <p:sp>
        <p:nvSpPr>
          <p:cNvPr id="434" name="Google Shape;434;p32"/>
          <p:cNvSpPr txBox="1"/>
          <p:nvPr/>
        </p:nvSpPr>
        <p:spPr>
          <a:xfrm>
            <a:off x="17134686" y="9477619"/>
            <a:ext cx="763578" cy="563881"/>
          </a:xfrm>
          <a:prstGeom prst="rect">
            <a:avLst/>
          </a:prstGeom>
          <a:noFill/>
          <a:ln>
            <a:noFill/>
          </a:ln>
        </p:spPr>
        <p:txBody>
          <a:bodyPr anchorCtr="0" anchor="t" bIns="0" lIns="0" spcFirstLastPara="1" rIns="0" wrap="square" tIns="0">
            <a:spAutoFit/>
          </a:bodyPr>
          <a:lstStyle/>
          <a:p>
            <a:pPr indent="0" lvl="0" marL="0" marR="0" rtl="0" algn="ctr">
              <a:lnSpc>
                <a:spcPct val="140012"/>
              </a:lnSpc>
              <a:spcBef>
                <a:spcPts val="0"/>
              </a:spcBef>
              <a:spcAft>
                <a:spcPts val="0"/>
              </a:spcAft>
              <a:buNone/>
            </a:pPr>
            <a:r>
              <a:rPr b="1" i="0" lang="en-US" sz="3299" u="none" cap="none" strike="noStrike">
                <a:solidFill>
                  <a:srgbClr val="517EA4"/>
                </a:solidFill>
                <a:latin typeface="Quicksand"/>
                <a:ea typeface="Quicksand"/>
                <a:cs typeface="Quicksand"/>
                <a:sym typeface="Quicksand"/>
              </a:rPr>
              <a:t>32</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AF5"/>
        </a:solidFill>
      </p:bgPr>
    </p:bg>
    <p:spTree>
      <p:nvGrpSpPr>
        <p:cNvPr id="438" name="Shape 438"/>
        <p:cNvGrpSpPr/>
        <p:nvPr/>
      </p:nvGrpSpPr>
      <p:grpSpPr>
        <a:xfrm>
          <a:off x="0" y="0"/>
          <a:ext cx="0" cy="0"/>
          <a:chOff x="0" y="0"/>
          <a:chExt cx="0" cy="0"/>
        </a:xfrm>
      </p:grpSpPr>
      <p:sp>
        <p:nvSpPr>
          <p:cNvPr id="439" name="Google Shape;439;p33"/>
          <p:cNvSpPr/>
          <p:nvPr/>
        </p:nvSpPr>
        <p:spPr>
          <a:xfrm flipH="1">
            <a:off x="-3574847" y="4727936"/>
            <a:ext cx="10502725" cy="8691005"/>
          </a:xfrm>
          <a:custGeom>
            <a:rect b="b" l="l" r="r" t="t"/>
            <a:pathLst>
              <a:path extrusionOk="0" h="8691005" w="10502725">
                <a:moveTo>
                  <a:pt x="0" y="8691005"/>
                </a:moveTo>
                <a:lnTo>
                  <a:pt x="10502725" y="8691005"/>
                </a:lnTo>
                <a:lnTo>
                  <a:pt x="10502725" y="0"/>
                </a:lnTo>
                <a:lnTo>
                  <a:pt x="0" y="0"/>
                </a:lnTo>
                <a:lnTo>
                  <a:pt x="0" y="8691005"/>
                </a:lnTo>
                <a:close/>
              </a:path>
            </a:pathLst>
          </a:custGeom>
          <a:blipFill rotWithShape="1">
            <a:blip r:embed="rId3">
              <a:alphaModFix amt="37000"/>
            </a:blip>
            <a:stretch>
              <a:fillRect b="0" l="0" r="0" t="0"/>
            </a:stretch>
          </a:blipFill>
          <a:ln>
            <a:noFill/>
          </a:ln>
        </p:spPr>
      </p:sp>
      <p:sp>
        <p:nvSpPr>
          <p:cNvPr id="440" name="Google Shape;440;p33"/>
          <p:cNvSpPr/>
          <p:nvPr/>
        </p:nvSpPr>
        <p:spPr>
          <a:xfrm flipH="1" rot="-7881738">
            <a:off x="13956764" y="-1264983"/>
            <a:ext cx="8102860" cy="6705116"/>
          </a:xfrm>
          <a:custGeom>
            <a:rect b="b" l="l" r="r" t="t"/>
            <a:pathLst>
              <a:path extrusionOk="0" h="6705116" w="8102860">
                <a:moveTo>
                  <a:pt x="0" y="6705116"/>
                </a:moveTo>
                <a:lnTo>
                  <a:pt x="8102860" y="6705116"/>
                </a:lnTo>
                <a:lnTo>
                  <a:pt x="8102860" y="0"/>
                </a:lnTo>
                <a:lnTo>
                  <a:pt x="0" y="0"/>
                </a:lnTo>
                <a:lnTo>
                  <a:pt x="0" y="6705116"/>
                </a:lnTo>
                <a:close/>
              </a:path>
            </a:pathLst>
          </a:custGeom>
          <a:blipFill rotWithShape="1">
            <a:blip r:embed="rId4">
              <a:alphaModFix amt="37000"/>
            </a:blip>
            <a:stretch>
              <a:fillRect b="0" l="0" r="0" t="0"/>
            </a:stretch>
          </a:blipFill>
          <a:ln>
            <a:noFill/>
          </a:ln>
        </p:spPr>
      </p:sp>
      <p:sp>
        <p:nvSpPr>
          <p:cNvPr id="441" name="Google Shape;441;p33"/>
          <p:cNvSpPr/>
          <p:nvPr/>
        </p:nvSpPr>
        <p:spPr>
          <a:xfrm>
            <a:off x="8652805" y="2911578"/>
            <a:ext cx="3901875" cy="4925771"/>
          </a:xfrm>
          <a:custGeom>
            <a:rect b="b" l="l" r="r" t="t"/>
            <a:pathLst>
              <a:path extrusionOk="0" h="4925771" w="3901875">
                <a:moveTo>
                  <a:pt x="0" y="0"/>
                </a:moveTo>
                <a:lnTo>
                  <a:pt x="3901874" y="0"/>
                </a:lnTo>
                <a:lnTo>
                  <a:pt x="3901874" y="4925771"/>
                </a:lnTo>
                <a:lnTo>
                  <a:pt x="0" y="4925771"/>
                </a:lnTo>
                <a:lnTo>
                  <a:pt x="0" y="0"/>
                </a:lnTo>
                <a:close/>
              </a:path>
            </a:pathLst>
          </a:custGeom>
          <a:blipFill rotWithShape="1">
            <a:blip r:embed="rId5">
              <a:alphaModFix/>
            </a:blip>
            <a:stretch>
              <a:fillRect b="0" l="0" r="0" t="0"/>
            </a:stretch>
          </a:blipFill>
          <a:ln>
            <a:noFill/>
          </a:ln>
        </p:spPr>
      </p:sp>
      <p:sp>
        <p:nvSpPr>
          <p:cNvPr id="442" name="Google Shape;442;p33"/>
          <p:cNvSpPr/>
          <p:nvPr/>
        </p:nvSpPr>
        <p:spPr>
          <a:xfrm>
            <a:off x="12883098" y="2911578"/>
            <a:ext cx="4376202" cy="4925771"/>
          </a:xfrm>
          <a:custGeom>
            <a:rect b="b" l="l" r="r" t="t"/>
            <a:pathLst>
              <a:path extrusionOk="0" h="4925771" w="4376202">
                <a:moveTo>
                  <a:pt x="0" y="0"/>
                </a:moveTo>
                <a:lnTo>
                  <a:pt x="4376202" y="0"/>
                </a:lnTo>
                <a:lnTo>
                  <a:pt x="4376202" y="4925771"/>
                </a:lnTo>
                <a:lnTo>
                  <a:pt x="0" y="4925771"/>
                </a:lnTo>
                <a:lnTo>
                  <a:pt x="0" y="0"/>
                </a:lnTo>
                <a:close/>
              </a:path>
            </a:pathLst>
          </a:custGeom>
          <a:blipFill rotWithShape="1">
            <a:blip r:embed="rId6">
              <a:alphaModFix/>
            </a:blip>
            <a:stretch>
              <a:fillRect b="0" l="0" r="0" t="0"/>
            </a:stretch>
          </a:blipFill>
          <a:ln>
            <a:noFill/>
          </a:ln>
        </p:spPr>
      </p:sp>
      <p:sp>
        <p:nvSpPr>
          <p:cNvPr id="443" name="Google Shape;443;p33"/>
          <p:cNvSpPr txBox="1"/>
          <p:nvPr/>
        </p:nvSpPr>
        <p:spPr>
          <a:xfrm>
            <a:off x="798298" y="162567"/>
            <a:ext cx="16966760" cy="2316480"/>
          </a:xfrm>
          <a:prstGeom prst="rect">
            <a:avLst/>
          </a:prstGeom>
          <a:noFill/>
          <a:ln>
            <a:noFill/>
          </a:ln>
        </p:spPr>
        <p:txBody>
          <a:bodyPr anchorCtr="0" anchor="t" bIns="0" lIns="0" spcFirstLastPara="1" rIns="0" wrap="square" tIns="0">
            <a:spAutoFit/>
          </a:bodyPr>
          <a:lstStyle/>
          <a:p>
            <a:pPr indent="0" lvl="0" marL="0" marR="0" rtl="0" algn="l">
              <a:lnSpc>
                <a:spcPct val="99000"/>
              </a:lnSpc>
              <a:spcBef>
                <a:spcPts val="0"/>
              </a:spcBef>
              <a:spcAft>
                <a:spcPts val="0"/>
              </a:spcAft>
              <a:buNone/>
            </a:pPr>
            <a:r>
              <a:rPr b="0" i="0" lang="en-US" sz="9000" u="none" cap="none" strike="noStrike">
                <a:solidFill>
                  <a:srgbClr val="517EA4"/>
                </a:solidFill>
                <a:latin typeface="Dancing Script"/>
                <a:ea typeface="Dancing Script"/>
                <a:cs typeface="Dancing Script"/>
                <a:sym typeface="Dancing Script"/>
              </a:rPr>
              <a:t>Hiển thị giá trị tương ứng sau khi chuyển đổi</a:t>
            </a:r>
            <a:endParaRPr/>
          </a:p>
        </p:txBody>
      </p:sp>
      <p:sp>
        <p:nvSpPr>
          <p:cNvPr id="444" name="Google Shape;444;p33"/>
          <p:cNvSpPr txBox="1"/>
          <p:nvPr/>
        </p:nvSpPr>
        <p:spPr>
          <a:xfrm>
            <a:off x="1137239" y="2707488"/>
            <a:ext cx="6819300" cy="1725930"/>
          </a:xfrm>
          <a:prstGeom prst="rect">
            <a:avLst/>
          </a:prstGeom>
          <a:noFill/>
          <a:ln>
            <a:noFill/>
          </a:ln>
        </p:spPr>
        <p:txBody>
          <a:bodyPr anchorCtr="0" anchor="t" bIns="0" lIns="0" spcFirstLastPara="1" rIns="0" wrap="square" tIns="0">
            <a:spAutoFit/>
          </a:bodyPr>
          <a:lstStyle/>
          <a:p>
            <a:pPr indent="-356235" lvl="1" marL="712470" marR="0" rtl="0" algn="l">
              <a:lnSpc>
                <a:spcPct val="140000"/>
              </a:lnSpc>
              <a:spcBef>
                <a:spcPts val="0"/>
              </a:spcBef>
              <a:spcAft>
                <a:spcPts val="0"/>
              </a:spcAft>
              <a:buClr>
                <a:srgbClr val="517EA4"/>
              </a:buClr>
              <a:buSzPts val="3300"/>
              <a:buFont typeface="Arial"/>
              <a:buChar char="•"/>
            </a:pPr>
            <a:r>
              <a:rPr b="1" i="0" lang="en-US" sz="3300" u="none" cap="none" strike="noStrike">
                <a:solidFill>
                  <a:srgbClr val="517EA4"/>
                </a:solidFill>
                <a:latin typeface="Quicksand Medium"/>
                <a:ea typeface="Quicksand Medium"/>
                <a:cs typeface="Quicksand Medium"/>
                <a:sym typeface="Quicksand Medium"/>
              </a:rPr>
              <a:t>Hiển thị danh sách các label và giá trị tương ứng sau khi được chuyển đổi sang Interger</a:t>
            </a:r>
            <a:endParaRPr/>
          </a:p>
        </p:txBody>
      </p:sp>
      <p:sp>
        <p:nvSpPr>
          <p:cNvPr id="445" name="Google Shape;445;p33"/>
          <p:cNvSpPr txBox="1"/>
          <p:nvPr/>
        </p:nvSpPr>
        <p:spPr>
          <a:xfrm>
            <a:off x="17134686" y="9477619"/>
            <a:ext cx="763578" cy="563881"/>
          </a:xfrm>
          <a:prstGeom prst="rect">
            <a:avLst/>
          </a:prstGeom>
          <a:noFill/>
          <a:ln>
            <a:noFill/>
          </a:ln>
        </p:spPr>
        <p:txBody>
          <a:bodyPr anchorCtr="0" anchor="t" bIns="0" lIns="0" spcFirstLastPara="1" rIns="0" wrap="square" tIns="0">
            <a:spAutoFit/>
          </a:bodyPr>
          <a:lstStyle/>
          <a:p>
            <a:pPr indent="0" lvl="0" marL="0" marR="0" rtl="0" algn="ctr">
              <a:lnSpc>
                <a:spcPct val="140012"/>
              </a:lnSpc>
              <a:spcBef>
                <a:spcPts val="0"/>
              </a:spcBef>
              <a:spcAft>
                <a:spcPts val="0"/>
              </a:spcAft>
              <a:buNone/>
            </a:pPr>
            <a:r>
              <a:rPr b="1" i="0" lang="en-US" sz="3299" u="none" cap="none" strike="noStrike">
                <a:solidFill>
                  <a:srgbClr val="517EA4"/>
                </a:solidFill>
                <a:latin typeface="Quicksand"/>
                <a:ea typeface="Quicksand"/>
                <a:cs typeface="Quicksand"/>
                <a:sym typeface="Quicksand"/>
              </a:rPr>
              <a:t>33</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AF5"/>
        </a:solidFill>
      </p:bgPr>
    </p:bg>
    <p:spTree>
      <p:nvGrpSpPr>
        <p:cNvPr id="449" name="Shape 449"/>
        <p:cNvGrpSpPr/>
        <p:nvPr/>
      </p:nvGrpSpPr>
      <p:grpSpPr>
        <a:xfrm>
          <a:off x="0" y="0"/>
          <a:ext cx="0" cy="0"/>
          <a:chOff x="0" y="0"/>
          <a:chExt cx="0" cy="0"/>
        </a:xfrm>
      </p:grpSpPr>
      <p:sp>
        <p:nvSpPr>
          <p:cNvPr id="450" name="Google Shape;450;p34"/>
          <p:cNvSpPr/>
          <p:nvPr/>
        </p:nvSpPr>
        <p:spPr>
          <a:xfrm flipH="1">
            <a:off x="-3574847" y="4727936"/>
            <a:ext cx="10502725" cy="8691005"/>
          </a:xfrm>
          <a:custGeom>
            <a:rect b="b" l="l" r="r" t="t"/>
            <a:pathLst>
              <a:path extrusionOk="0" h="8691005" w="10502725">
                <a:moveTo>
                  <a:pt x="0" y="8691005"/>
                </a:moveTo>
                <a:lnTo>
                  <a:pt x="10502725" y="8691005"/>
                </a:lnTo>
                <a:lnTo>
                  <a:pt x="10502725" y="0"/>
                </a:lnTo>
                <a:lnTo>
                  <a:pt x="0" y="0"/>
                </a:lnTo>
                <a:lnTo>
                  <a:pt x="0" y="8691005"/>
                </a:lnTo>
                <a:close/>
              </a:path>
            </a:pathLst>
          </a:custGeom>
          <a:blipFill rotWithShape="1">
            <a:blip r:embed="rId3">
              <a:alphaModFix amt="37000"/>
            </a:blip>
            <a:stretch>
              <a:fillRect b="0" l="0" r="0" t="0"/>
            </a:stretch>
          </a:blipFill>
          <a:ln>
            <a:noFill/>
          </a:ln>
        </p:spPr>
      </p:sp>
      <p:sp>
        <p:nvSpPr>
          <p:cNvPr id="451" name="Google Shape;451;p34"/>
          <p:cNvSpPr/>
          <p:nvPr/>
        </p:nvSpPr>
        <p:spPr>
          <a:xfrm flipH="1" rot="-7881738">
            <a:off x="13956764" y="-1264983"/>
            <a:ext cx="8102860" cy="6705116"/>
          </a:xfrm>
          <a:custGeom>
            <a:rect b="b" l="l" r="r" t="t"/>
            <a:pathLst>
              <a:path extrusionOk="0" h="6705116" w="8102860">
                <a:moveTo>
                  <a:pt x="0" y="6705116"/>
                </a:moveTo>
                <a:lnTo>
                  <a:pt x="8102860" y="6705116"/>
                </a:lnTo>
                <a:lnTo>
                  <a:pt x="8102860" y="0"/>
                </a:lnTo>
                <a:lnTo>
                  <a:pt x="0" y="0"/>
                </a:lnTo>
                <a:lnTo>
                  <a:pt x="0" y="6705116"/>
                </a:lnTo>
                <a:close/>
              </a:path>
            </a:pathLst>
          </a:custGeom>
          <a:blipFill rotWithShape="1">
            <a:blip r:embed="rId4">
              <a:alphaModFix amt="37000"/>
            </a:blip>
            <a:stretch>
              <a:fillRect b="0" l="0" r="0" t="0"/>
            </a:stretch>
          </a:blipFill>
          <a:ln>
            <a:noFill/>
          </a:ln>
        </p:spPr>
      </p:sp>
      <p:sp>
        <p:nvSpPr>
          <p:cNvPr id="452" name="Google Shape;452;p34"/>
          <p:cNvSpPr/>
          <p:nvPr/>
        </p:nvSpPr>
        <p:spPr>
          <a:xfrm>
            <a:off x="3067776" y="4136507"/>
            <a:ext cx="12152448" cy="4936932"/>
          </a:xfrm>
          <a:custGeom>
            <a:rect b="b" l="l" r="r" t="t"/>
            <a:pathLst>
              <a:path extrusionOk="0" h="4936932" w="12152448">
                <a:moveTo>
                  <a:pt x="0" y="0"/>
                </a:moveTo>
                <a:lnTo>
                  <a:pt x="12152448" y="0"/>
                </a:lnTo>
                <a:lnTo>
                  <a:pt x="12152448" y="4936932"/>
                </a:lnTo>
                <a:lnTo>
                  <a:pt x="0" y="4936932"/>
                </a:lnTo>
                <a:lnTo>
                  <a:pt x="0" y="0"/>
                </a:lnTo>
                <a:close/>
              </a:path>
            </a:pathLst>
          </a:custGeom>
          <a:blipFill rotWithShape="1">
            <a:blip r:embed="rId5">
              <a:alphaModFix/>
            </a:blip>
            <a:stretch>
              <a:fillRect b="0" l="0" r="0" t="0"/>
            </a:stretch>
          </a:blipFill>
          <a:ln>
            <a:noFill/>
          </a:ln>
        </p:spPr>
      </p:sp>
      <p:sp>
        <p:nvSpPr>
          <p:cNvPr id="453" name="Google Shape;453;p34"/>
          <p:cNvSpPr txBox="1"/>
          <p:nvPr/>
        </p:nvSpPr>
        <p:spPr>
          <a:xfrm>
            <a:off x="798298" y="724542"/>
            <a:ext cx="16966760" cy="1192530"/>
          </a:xfrm>
          <a:prstGeom prst="rect">
            <a:avLst/>
          </a:prstGeom>
          <a:noFill/>
          <a:ln>
            <a:noFill/>
          </a:ln>
        </p:spPr>
        <p:txBody>
          <a:bodyPr anchorCtr="0" anchor="t" bIns="0" lIns="0" spcFirstLastPara="1" rIns="0" wrap="square" tIns="0">
            <a:spAutoFit/>
          </a:bodyPr>
          <a:lstStyle/>
          <a:p>
            <a:pPr indent="0" lvl="0" marL="0" marR="0" rtl="0" algn="l">
              <a:lnSpc>
                <a:spcPct val="99000"/>
              </a:lnSpc>
              <a:spcBef>
                <a:spcPts val="0"/>
              </a:spcBef>
              <a:spcAft>
                <a:spcPts val="0"/>
              </a:spcAft>
              <a:buNone/>
            </a:pPr>
            <a:r>
              <a:rPr b="0" i="0" lang="en-US" sz="9000" u="none" cap="none" strike="noStrike">
                <a:solidFill>
                  <a:srgbClr val="517EA4"/>
                </a:solidFill>
                <a:latin typeface="Dancing Script"/>
                <a:ea typeface="Dancing Script"/>
                <a:cs typeface="Dancing Script"/>
                <a:sym typeface="Dancing Script"/>
              </a:rPr>
              <a:t>Chuẩn hóa dữ liệu</a:t>
            </a:r>
            <a:endParaRPr/>
          </a:p>
        </p:txBody>
      </p:sp>
      <p:sp>
        <p:nvSpPr>
          <p:cNvPr id="454" name="Google Shape;454;p34"/>
          <p:cNvSpPr txBox="1"/>
          <p:nvPr/>
        </p:nvSpPr>
        <p:spPr>
          <a:xfrm>
            <a:off x="1279325" y="2420999"/>
            <a:ext cx="15301500" cy="1219200"/>
          </a:xfrm>
          <a:prstGeom prst="rect">
            <a:avLst/>
          </a:prstGeom>
          <a:noFill/>
          <a:ln>
            <a:noFill/>
          </a:ln>
        </p:spPr>
        <p:txBody>
          <a:bodyPr anchorCtr="0" anchor="t" bIns="0" lIns="0" spcFirstLastPara="1" rIns="0" wrap="square" tIns="0">
            <a:spAutoFit/>
          </a:bodyPr>
          <a:lstStyle/>
          <a:p>
            <a:pPr indent="-356235" lvl="1" marL="712470" marR="0" rtl="0" algn="just">
              <a:lnSpc>
                <a:spcPct val="140000"/>
              </a:lnSpc>
              <a:spcBef>
                <a:spcPts val="0"/>
              </a:spcBef>
              <a:spcAft>
                <a:spcPts val="0"/>
              </a:spcAft>
              <a:buClr>
                <a:srgbClr val="517EA4"/>
              </a:buClr>
              <a:buSzPts val="3300"/>
              <a:buFont typeface="Arial"/>
              <a:buChar char="•"/>
            </a:pPr>
            <a:r>
              <a:rPr b="1" i="0" lang="en-US" sz="3300" u="none" cap="none" strike="noStrike">
                <a:solidFill>
                  <a:srgbClr val="517EA4"/>
                </a:solidFill>
                <a:latin typeface="Quicksand Medium"/>
                <a:ea typeface="Quicksand Medium"/>
                <a:cs typeface="Quicksand Medium"/>
                <a:sym typeface="Quicksand Medium"/>
              </a:rPr>
              <a:t>Áp dụng phương </a:t>
            </a:r>
            <a:r>
              <a:rPr b="1" lang="en-US" sz="3300">
                <a:solidFill>
                  <a:srgbClr val="517EA4"/>
                </a:solidFill>
                <a:latin typeface="Quicksand Medium"/>
                <a:ea typeface="Quicksand Medium"/>
                <a:cs typeface="Quicksand Medium"/>
                <a:sym typeface="Quicksand Medium"/>
              </a:rPr>
              <a:t>pháp M</a:t>
            </a:r>
            <a:r>
              <a:rPr b="1" i="0" lang="en-US" sz="3300" u="none" cap="none" strike="noStrike">
                <a:solidFill>
                  <a:srgbClr val="517EA4"/>
                </a:solidFill>
                <a:latin typeface="Quicksand Medium"/>
                <a:ea typeface="Quicksand Medium"/>
                <a:cs typeface="Quicksand Medium"/>
                <a:sym typeface="Quicksand Medium"/>
              </a:rPr>
              <a:t>in-max Scaling cho các cột </a:t>
            </a:r>
            <a:r>
              <a:rPr b="1" lang="en-US" sz="3300">
                <a:solidFill>
                  <a:srgbClr val="517EA4"/>
                </a:solidFill>
                <a:latin typeface="Quicksand Medium"/>
                <a:ea typeface="Quicksand Medium"/>
                <a:cs typeface="Quicksand Medium"/>
                <a:sym typeface="Quicksand Medium"/>
              </a:rPr>
              <a:t>i</a:t>
            </a:r>
            <a:r>
              <a:rPr b="1" i="0" lang="en-US" sz="3300" u="none" cap="none" strike="noStrike">
                <a:solidFill>
                  <a:srgbClr val="517EA4"/>
                </a:solidFill>
                <a:latin typeface="Quicksand Medium"/>
                <a:ea typeface="Quicksand Medium"/>
                <a:cs typeface="Quicksand Medium"/>
                <a:sym typeface="Quicksand Medium"/>
              </a:rPr>
              <a:t>nterger và double ngoại trừ cột id</a:t>
            </a:r>
            <a:endParaRPr/>
          </a:p>
        </p:txBody>
      </p:sp>
      <p:sp>
        <p:nvSpPr>
          <p:cNvPr id="455" name="Google Shape;455;p34"/>
          <p:cNvSpPr txBox="1"/>
          <p:nvPr/>
        </p:nvSpPr>
        <p:spPr>
          <a:xfrm>
            <a:off x="17134686" y="9477619"/>
            <a:ext cx="763578" cy="563881"/>
          </a:xfrm>
          <a:prstGeom prst="rect">
            <a:avLst/>
          </a:prstGeom>
          <a:noFill/>
          <a:ln>
            <a:noFill/>
          </a:ln>
        </p:spPr>
        <p:txBody>
          <a:bodyPr anchorCtr="0" anchor="t" bIns="0" lIns="0" spcFirstLastPara="1" rIns="0" wrap="square" tIns="0">
            <a:spAutoFit/>
          </a:bodyPr>
          <a:lstStyle/>
          <a:p>
            <a:pPr indent="0" lvl="0" marL="0" marR="0" rtl="0" algn="ctr">
              <a:lnSpc>
                <a:spcPct val="140012"/>
              </a:lnSpc>
              <a:spcBef>
                <a:spcPts val="0"/>
              </a:spcBef>
              <a:spcAft>
                <a:spcPts val="0"/>
              </a:spcAft>
              <a:buNone/>
            </a:pPr>
            <a:r>
              <a:rPr b="1" i="0" lang="en-US" sz="3299" u="none" cap="none" strike="noStrike">
                <a:solidFill>
                  <a:srgbClr val="517EA4"/>
                </a:solidFill>
                <a:latin typeface="Quicksand"/>
                <a:ea typeface="Quicksand"/>
                <a:cs typeface="Quicksand"/>
                <a:sym typeface="Quicksand"/>
              </a:rPr>
              <a:t>34</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AF5"/>
        </a:solidFill>
      </p:bgPr>
    </p:bg>
    <p:spTree>
      <p:nvGrpSpPr>
        <p:cNvPr id="459" name="Shape 459"/>
        <p:cNvGrpSpPr/>
        <p:nvPr/>
      </p:nvGrpSpPr>
      <p:grpSpPr>
        <a:xfrm>
          <a:off x="0" y="0"/>
          <a:ext cx="0" cy="0"/>
          <a:chOff x="0" y="0"/>
          <a:chExt cx="0" cy="0"/>
        </a:xfrm>
      </p:grpSpPr>
      <p:sp>
        <p:nvSpPr>
          <p:cNvPr id="460" name="Google Shape;460;p35"/>
          <p:cNvSpPr/>
          <p:nvPr/>
        </p:nvSpPr>
        <p:spPr>
          <a:xfrm flipH="1">
            <a:off x="-3574847" y="4727936"/>
            <a:ext cx="10502725" cy="8691005"/>
          </a:xfrm>
          <a:custGeom>
            <a:rect b="b" l="l" r="r" t="t"/>
            <a:pathLst>
              <a:path extrusionOk="0" h="8691005" w="10502725">
                <a:moveTo>
                  <a:pt x="0" y="8691005"/>
                </a:moveTo>
                <a:lnTo>
                  <a:pt x="10502725" y="8691005"/>
                </a:lnTo>
                <a:lnTo>
                  <a:pt x="10502725" y="0"/>
                </a:lnTo>
                <a:lnTo>
                  <a:pt x="0" y="0"/>
                </a:lnTo>
                <a:lnTo>
                  <a:pt x="0" y="8691005"/>
                </a:lnTo>
                <a:close/>
              </a:path>
            </a:pathLst>
          </a:custGeom>
          <a:blipFill rotWithShape="1">
            <a:blip r:embed="rId3">
              <a:alphaModFix amt="37000"/>
            </a:blip>
            <a:stretch>
              <a:fillRect b="0" l="0" r="0" t="0"/>
            </a:stretch>
          </a:blipFill>
          <a:ln>
            <a:noFill/>
          </a:ln>
        </p:spPr>
      </p:sp>
      <p:sp>
        <p:nvSpPr>
          <p:cNvPr id="461" name="Google Shape;461;p35"/>
          <p:cNvSpPr/>
          <p:nvPr/>
        </p:nvSpPr>
        <p:spPr>
          <a:xfrm flipH="1" rot="-7881738">
            <a:off x="13956764" y="-1264983"/>
            <a:ext cx="8102860" cy="6705116"/>
          </a:xfrm>
          <a:custGeom>
            <a:rect b="b" l="l" r="r" t="t"/>
            <a:pathLst>
              <a:path extrusionOk="0" h="6705116" w="8102860">
                <a:moveTo>
                  <a:pt x="0" y="6705116"/>
                </a:moveTo>
                <a:lnTo>
                  <a:pt x="8102860" y="6705116"/>
                </a:lnTo>
                <a:lnTo>
                  <a:pt x="8102860" y="0"/>
                </a:lnTo>
                <a:lnTo>
                  <a:pt x="0" y="0"/>
                </a:lnTo>
                <a:lnTo>
                  <a:pt x="0" y="6705116"/>
                </a:lnTo>
                <a:close/>
              </a:path>
            </a:pathLst>
          </a:custGeom>
          <a:blipFill rotWithShape="1">
            <a:blip r:embed="rId4">
              <a:alphaModFix amt="37000"/>
            </a:blip>
            <a:stretch>
              <a:fillRect b="0" l="0" r="0" t="0"/>
            </a:stretch>
          </a:blipFill>
          <a:ln>
            <a:noFill/>
          </a:ln>
        </p:spPr>
      </p:sp>
      <p:sp>
        <p:nvSpPr>
          <p:cNvPr id="462" name="Google Shape;462;p35"/>
          <p:cNvSpPr/>
          <p:nvPr/>
        </p:nvSpPr>
        <p:spPr>
          <a:xfrm>
            <a:off x="3918727" y="3951357"/>
            <a:ext cx="10450547" cy="5122081"/>
          </a:xfrm>
          <a:custGeom>
            <a:rect b="b" l="l" r="r" t="t"/>
            <a:pathLst>
              <a:path extrusionOk="0" h="5122081" w="10450547">
                <a:moveTo>
                  <a:pt x="0" y="0"/>
                </a:moveTo>
                <a:lnTo>
                  <a:pt x="10450546" y="0"/>
                </a:lnTo>
                <a:lnTo>
                  <a:pt x="10450546" y="5122082"/>
                </a:lnTo>
                <a:lnTo>
                  <a:pt x="0" y="5122082"/>
                </a:lnTo>
                <a:lnTo>
                  <a:pt x="0" y="0"/>
                </a:lnTo>
                <a:close/>
              </a:path>
            </a:pathLst>
          </a:custGeom>
          <a:blipFill rotWithShape="1">
            <a:blip r:embed="rId5">
              <a:alphaModFix/>
            </a:blip>
            <a:stretch>
              <a:fillRect b="0" l="0" r="0" t="0"/>
            </a:stretch>
          </a:blipFill>
          <a:ln>
            <a:noFill/>
          </a:ln>
        </p:spPr>
      </p:sp>
      <p:sp>
        <p:nvSpPr>
          <p:cNvPr id="463" name="Google Shape;463;p35"/>
          <p:cNvSpPr txBox="1"/>
          <p:nvPr/>
        </p:nvSpPr>
        <p:spPr>
          <a:xfrm>
            <a:off x="798298" y="724542"/>
            <a:ext cx="16966760" cy="1192530"/>
          </a:xfrm>
          <a:prstGeom prst="rect">
            <a:avLst/>
          </a:prstGeom>
          <a:noFill/>
          <a:ln>
            <a:noFill/>
          </a:ln>
        </p:spPr>
        <p:txBody>
          <a:bodyPr anchorCtr="0" anchor="t" bIns="0" lIns="0" spcFirstLastPara="1" rIns="0" wrap="square" tIns="0">
            <a:spAutoFit/>
          </a:bodyPr>
          <a:lstStyle/>
          <a:p>
            <a:pPr indent="0" lvl="0" marL="0" marR="0" rtl="0" algn="l">
              <a:lnSpc>
                <a:spcPct val="99000"/>
              </a:lnSpc>
              <a:spcBef>
                <a:spcPts val="0"/>
              </a:spcBef>
              <a:spcAft>
                <a:spcPts val="0"/>
              </a:spcAft>
              <a:buNone/>
            </a:pPr>
            <a:r>
              <a:rPr b="0" i="0" lang="en-US" sz="9000" u="none" cap="none" strike="noStrike">
                <a:solidFill>
                  <a:srgbClr val="517EA4"/>
                </a:solidFill>
                <a:latin typeface="Dancing Script"/>
                <a:ea typeface="Dancing Script"/>
                <a:cs typeface="Dancing Script"/>
                <a:sym typeface="Dancing Script"/>
              </a:rPr>
              <a:t>Kiểm tra phân phối trong cột Stroke</a:t>
            </a:r>
            <a:endParaRPr/>
          </a:p>
        </p:txBody>
      </p:sp>
      <p:sp>
        <p:nvSpPr>
          <p:cNvPr id="464" name="Google Shape;464;p35"/>
          <p:cNvSpPr txBox="1"/>
          <p:nvPr/>
        </p:nvSpPr>
        <p:spPr>
          <a:xfrm>
            <a:off x="1137239" y="2707488"/>
            <a:ext cx="14988852" cy="1144905"/>
          </a:xfrm>
          <a:prstGeom prst="rect">
            <a:avLst/>
          </a:prstGeom>
          <a:noFill/>
          <a:ln>
            <a:noFill/>
          </a:ln>
        </p:spPr>
        <p:txBody>
          <a:bodyPr anchorCtr="0" anchor="t" bIns="0" lIns="0" spcFirstLastPara="1" rIns="0" wrap="square" tIns="0">
            <a:spAutoFit/>
          </a:bodyPr>
          <a:lstStyle/>
          <a:p>
            <a:pPr indent="-356235" lvl="1" marL="712470" marR="0" rtl="0" algn="just">
              <a:lnSpc>
                <a:spcPct val="140000"/>
              </a:lnSpc>
              <a:spcBef>
                <a:spcPts val="0"/>
              </a:spcBef>
              <a:spcAft>
                <a:spcPts val="0"/>
              </a:spcAft>
              <a:buClr>
                <a:srgbClr val="517EA4"/>
              </a:buClr>
              <a:buSzPts val="3300"/>
              <a:buFont typeface="Arial"/>
              <a:buChar char="•"/>
            </a:pPr>
            <a:r>
              <a:rPr b="1" i="0" lang="en-US" sz="3300" u="none" cap="none" strike="noStrike">
                <a:solidFill>
                  <a:srgbClr val="517EA4"/>
                </a:solidFill>
                <a:latin typeface="Quicksand Medium"/>
                <a:ea typeface="Quicksand Medium"/>
                <a:cs typeface="Quicksand Medium"/>
                <a:sym typeface="Quicksand Medium"/>
              </a:rPr>
              <a:t>Kiểm tra có thể thấy được đây là dữ liệu không cân bằng (Imbalanced data)</a:t>
            </a:r>
            <a:endParaRPr/>
          </a:p>
        </p:txBody>
      </p:sp>
      <p:sp>
        <p:nvSpPr>
          <p:cNvPr id="465" name="Google Shape;465;p35"/>
          <p:cNvSpPr txBox="1"/>
          <p:nvPr/>
        </p:nvSpPr>
        <p:spPr>
          <a:xfrm>
            <a:off x="17134686" y="9477619"/>
            <a:ext cx="763578" cy="563881"/>
          </a:xfrm>
          <a:prstGeom prst="rect">
            <a:avLst/>
          </a:prstGeom>
          <a:noFill/>
          <a:ln>
            <a:noFill/>
          </a:ln>
        </p:spPr>
        <p:txBody>
          <a:bodyPr anchorCtr="0" anchor="t" bIns="0" lIns="0" spcFirstLastPara="1" rIns="0" wrap="square" tIns="0">
            <a:spAutoFit/>
          </a:bodyPr>
          <a:lstStyle/>
          <a:p>
            <a:pPr indent="0" lvl="0" marL="0" marR="0" rtl="0" algn="ctr">
              <a:lnSpc>
                <a:spcPct val="140012"/>
              </a:lnSpc>
              <a:spcBef>
                <a:spcPts val="0"/>
              </a:spcBef>
              <a:spcAft>
                <a:spcPts val="0"/>
              </a:spcAft>
              <a:buNone/>
            </a:pPr>
            <a:r>
              <a:rPr b="1" i="0" lang="en-US" sz="3299" u="none" cap="none" strike="noStrike">
                <a:solidFill>
                  <a:srgbClr val="517EA4"/>
                </a:solidFill>
                <a:latin typeface="Quicksand"/>
                <a:ea typeface="Quicksand"/>
                <a:cs typeface="Quicksand"/>
                <a:sym typeface="Quicksand"/>
              </a:rPr>
              <a:t>35</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 name="Shape 469"/>
        <p:cNvGrpSpPr/>
        <p:nvPr/>
      </p:nvGrpSpPr>
      <p:grpSpPr>
        <a:xfrm>
          <a:off x="0" y="0"/>
          <a:ext cx="0" cy="0"/>
          <a:chOff x="0" y="0"/>
          <a:chExt cx="0" cy="0"/>
        </a:xfrm>
      </p:grpSpPr>
      <p:sp>
        <p:nvSpPr>
          <p:cNvPr id="470" name="Google Shape;470;p36"/>
          <p:cNvSpPr/>
          <p:nvPr/>
        </p:nvSpPr>
        <p:spPr>
          <a:xfrm>
            <a:off x="0" y="0"/>
            <a:ext cx="2199132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9219" l="0" r="0" t="-9220"/>
            </a:stretch>
          </a:blipFill>
          <a:ln>
            <a:noFill/>
          </a:ln>
        </p:spPr>
      </p:sp>
      <p:sp>
        <p:nvSpPr>
          <p:cNvPr id="471" name="Google Shape;471;p36"/>
          <p:cNvSpPr/>
          <p:nvPr/>
        </p:nvSpPr>
        <p:spPr>
          <a:xfrm flipH="1" rot="1155628">
            <a:off x="-686250" y="-772603"/>
            <a:ext cx="2485602" cy="6099638"/>
          </a:xfrm>
          <a:custGeom>
            <a:rect b="b" l="l" r="r" t="t"/>
            <a:pathLst>
              <a:path extrusionOk="0" h="6099638" w="2485602">
                <a:moveTo>
                  <a:pt x="2485602" y="0"/>
                </a:moveTo>
                <a:lnTo>
                  <a:pt x="0" y="0"/>
                </a:lnTo>
                <a:lnTo>
                  <a:pt x="0" y="6099637"/>
                </a:lnTo>
                <a:lnTo>
                  <a:pt x="2485602" y="6099637"/>
                </a:lnTo>
                <a:lnTo>
                  <a:pt x="2485602" y="0"/>
                </a:lnTo>
                <a:close/>
              </a:path>
            </a:pathLst>
          </a:custGeom>
          <a:blipFill rotWithShape="1">
            <a:blip r:embed="rId4">
              <a:alphaModFix/>
            </a:blip>
            <a:stretch>
              <a:fillRect b="0" l="0" r="0" t="0"/>
            </a:stretch>
          </a:blipFill>
          <a:ln>
            <a:noFill/>
          </a:ln>
        </p:spPr>
      </p:sp>
      <p:sp>
        <p:nvSpPr>
          <p:cNvPr id="472" name="Google Shape;472;p36"/>
          <p:cNvSpPr/>
          <p:nvPr/>
        </p:nvSpPr>
        <p:spPr>
          <a:xfrm rot="-2103943">
            <a:off x="17045199" y="-1116585"/>
            <a:ext cx="2485602" cy="6099638"/>
          </a:xfrm>
          <a:custGeom>
            <a:rect b="b" l="l" r="r" t="t"/>
            <a:pathLst>
              <a:path extrusionOk="0" h="6099638" w="2485602">
                <a:moveTo>
                  <a:pt x="0" y="0"/>
                </a:moveTo>
                <a:lnTo>
                  <a:pt x="2485602" y="0"/>
                </a:lnTo>
                <a:lnTo>
                  <a:pt x="2485602" y="6099638"/>
                </a:lnTo>
                <a:lnTo>
                  <a:pt x="0" y="6099638"/>
                </a:lnTo>
                <a:lnTo>
                  <a:pt x="0" y="0"/>
                </a:lnTo>
                <a:close/>
              </a:path>
            </a:pathLst>
          </a:custGeom>
          <a:blipFill rotWithShape="1">
            <a:blip r:embed="rId4">
              <a:alphaModFix/>
            </a:blip>
            <a:stretch>
              <a:fillRect b="0" l="0" r="0" t="0"/>
            </a:stretch>
          </a:blipFill>
          <a:ln>
            <a:noFill/>
          </a:ln>
        </p:spPr>
      </p:sp>
      <p:sp>
        <p:nvSpPr>
          <p:cNvPr id="473" name="Google Shape;473;p36"/>
          <p:cNvSpPr/>
          <p:nvPr/>
        </p:nvSpPr>
        <p:spPr>
          <a:xfrm rot="1794609">
            <a:off x="16416926" y="6208481"/>
            <a:ext cx="2485602" cy="6099638"/>
          </a:xfrm>
          <a:custGeom>
            <a:rect b="b" l="l" r="r" t="t"/>
            <a:pathLst>
              <a:path extrusionOk="0" h="6099638" w="2485602">
                <a:moveTo>
                  <a:pt x="0" y="0"/>
                </a:moveTo>
                <a:lnTo>
                  <a:pt x="2485603" y="0"/>
                </a:lnTo>
                <a:lnTo>
                  <a:pt x="2485603" y="6099638"/>
                </a:lnTo>
                <a:lnTo>
                  <a:pt x="0" y="6099638"/>
                </a:lnTo>
                <a:lnTo>
                  <a:pt x="0" y="0"/>
                </a:lnTo>
                <a:close/>
              </a:path>
            </a:pathLst>
          </a:custGeom>
          <a:blipFill rotWithShape="1">
            <a:blip r:embed="rId4">
              <a:alphaModFix/>
            </a:blip>
            <a:stretch>
              <a:fillRect b="0" l="0" r="0" t="0"/>
            </a:stretch>
          </a:blipFill>
          <a:ln>
            <a:noFill/>
          </a:ln>
        </p:spPr>
      </p:sp>
      <p:sp>
        <p:nvSpPr>
          <p:cNvPr id="474" name="Google Shape;474;p36"/>
          <p:cNvSpPr/>
          <p:nvPr/>
        </p:nvSpPr>
        <p:spPr>
          <a:xfrm flipH="1" rot="-961226">
            <a:off x="-829289" y="6219523"/>
            <a:ext cx="2485602" cy="6099638"/>
          </a:xfrm>
          <a:custGeom>
            <a:rect b="b" l="l" r="r" t="t"/>
            <a:pathLst>
              <a:path extrusionOk="0" h="6099638" w="2485602">
                <a:moveTo>
                  <a:pt x="2485603" y="0"/>
                </a:moveTo>
                <a:lnTo>
                  <a:pt x="0" y="0"/>
                </a:lnTo>
                <a:lnTo>
                  <a:pt x="0" y="6099638"/>
                </a:lnTo>
                <a:lnTo>
                  <a:pt x="2485603" y="6099638"/>
                </a:lnTo>
                <a:lnTo>
                  <a:pt x="2485603" y="0"/>
                </a:lnTo>
                <a:close/>
              </a:path>
            </a:pathLst>
          </a:custGeom>
          <a:blipFill rotWithShape="1">
            <a:blip r:embed="rId4">
              <a:alphaModFix/>
            </a:blip>
            <a:stretch>
              <a:fillRect b="0" l="0" r="0" t="0"/>
            </a:stretch>
          </a:blipFill>
          <a:ln>
            <a:noFill/>
          </a:ln>
        </p:spPr>
      </p:sp>
      <p:sp>
        <p:nvSpPr>
          <p:cNvPr id="475" name="Google Shape;475;p36"/>
          <p:cNvSpPr/>
          <p:nvPr/>
        </p:nvSpPr>
        <p:spPr>
          <a:xfrm>
            <a:off x="16562954" y="3043718"/>
            <a:ext cx="2675778" cy="4832105"/>
          </a:xfrm>
          <a:custGeom>
            <a:rect b="b" l="l" r="r" t="t"/>
            <a:pathLst>
              <a:path extrusionOk="0" h="4832105" w="2675778">
                <a:moveTo>
                  <a:pt x="0" y="0"/>
                </a:moveTo>
                <a:lnTo>
                  <a:pt x="2675777" y="0"/>
                </a:lnTo>
                <a:lnTo>
                  <a:pt x="2675777" y="4832105"/>
                </a:lnTo>
                <a:lnTo>
                  <a:pt x="0" y="4832105"/>
                </a:lnTo>
                <a:lnTo>
                  <a:pt x="0" y="0"/>
                </a:lnTo>
                <a:close/>
              </a:path>
            </a:pathLst>
          </a:custGeom>
          <a:blipFill rotWithShape="1">
            <a:blip r:embed="rId5">
              <a:alphaModFix/>
            </a:blip>
            <a:stretch>
              <a:fillRect b="0" l="0" r="0" t="0"/>
            </a:stretch>
          </a:blipFill>
          <a:ln>
            <a:noFill/>
          </a:ln>
        </p:spPr>
      </p:sp>
      <p:sp>
        <p:nvSpPr>
          <p:cNvPr id="476" name="Google Shape;476;p36"/>
          <p:cNvSpPr/>
          <p:nvPr/>
        </p:nvSpPr>
        <p:spPr>
          <a:xfrm rot="10800000">
            <a:off x="-568883" y="3043718"/>
            <a:ext cx="2675778" cy="4832105"/>
          </a:xfrm>
          <a:custGeom>
            <a:rect b="b" l="l" r="r" t="t"/>
            <a:pathLst>
              <a:path extrusionOk="0" h="4832105" w="2675778">
                <a:moveTo>
                  <a:pt x="2675778" y="4832105"/>
                </a:moveTo>
                <a:lnTo>
                  <a:pt x="0" y="4832105"/>
                </a:lnTo>
                <a:lnTo>
                  <a:pt x="0" y="0"/>
                </a:lnTo>
                <a:lnTo>
                  <a:pt x="2675778" y="0"/>
                </a:lnTo>
                <a:lnTo>
                  <a:pt x="2675778" y="4832105"/>
                </a:lnTo>
                <a:close/>
              </a:path>
            </a:pathLst>
          </a:custGeom>
          <a:blipFill rotWithShape="1">
            <a:blip r:embed="rId5">
              <a:alphaModFix/>
            </a:blip>
            <a:stretch>
              <a:fillRect b="0" l="0" r="0" t="0"/>
            </a:stretch>
          </a:blipFill>
          <a:ln>
            <a:noFill/>
          </a:ln>
        </p:spPr>
      </p:sp>
      <p:grpSp>
        <p:nvGrpSpPr>
          <p:cNvPr id="477" name="Google Shape;477;p36"/>
          <p:cNvGrpSpPr/>
          <p:nvPr/>
        </p:nvGrpSpPr>
        <p:grpSpPr>
          <a:xfrm>
            <a:off x="3201352" y="1967833"/>
            <a:ext cx="11885296" cy="6351334"/>
            <a:chOff x="0" y="0"/>
            <a:chExt cx="15847062" cy="8468445"/>
          </a:xfrm>
        </p:grpSpPr>
        <p:sp>
          <p:nvSpPr>
            <p:cNvPr id="478" name="Google Shape;478;p36"/>
            <p:cNvSpPr txBox="1"/>
            <p:nvPr/>
          </p:nvSpPr>
          <p:spPr>
            <a:xfrm>
              <a:off x="0" y="4266650"/>
              <a:ext cx="15847062" cy="4201795"/>
            </a:xfrm>
            <a:prstGeom prst="rect">
              <a:avLst/>
            </a:prstGeom>
            <a:noFill/>
            <a:ln>
              <a:noFill/>
            </a:ln>
          </p:spPr>
          <p:txBody>
            <a:bodyPr anchorCtr="0" anchor="t" bIns="0" lIns="0" spcFirstLastPara="1" rIns="0" wrap="square" tIns="0">
              <a:spAutoFit/>
            </a:bodyPr>
            <a:lstStyle/>
            <a:p>
              <a:pPr indent="0" lvl="0" marL="0" marR="0" rtl="0" algn="ctr">
                <a:lnSpc>
                  <a:spcPct val="99000"/>
                </a:lnSpc>
                <a:spcBef>
                  <a:spcPts val="0"/>
                </a:spcBef>
                <a:spcAft>
                  <a:spcPts val="0"/>
                </a:spcAft>
                <a:buNone/>
              </a:pPr>
              <a:r>
                <a:rPr b="0" i="0" lang="en-US" sz="12000" u="none" cap="none" strike="noStrike">
                  <a:solidFill>
                    <a:srgbClr val="517EA4"/>
                  </a:solidFill>
                  <a:latin typeface="Dancing Script"/>
                  <a:ea typeface="Dancing Script"/>
                  <a:cs typeface="Dancing Script"/>
                  <a:sym typeface="Dancing Script"/>
                </a:rPr>
                <a:t>Triển khai thuật toán</a:t>
              </a:r>
              <a:endParaRPr/>
            </a:p>
            <a:p>
              <a:pPr indent="0" lvl="0" marL="0" marR="0" rtl="0" algn="ctr">
                <a:lnSpc>
                  <a:spcPct val="99000"/>
                </a:lnSpc>
                <a:spcBef>
                  <a:spcPts val="0"/>
                </a:spcBef>
                <a:spcAft>
                  <a:spcPts val="0"/>
                </a:spcAft>
                <a:buNone/>
              </a:pPr>
              <a:r>
                <a:rPr b="0" i="0" lang="en-US" sz="12000" u="none" cap="none" strike="noStrike">
                  <a:solidFill>
                    <a:srgbClr val="517EA4"/>
                  </a:solidFill>
                  <a:latin typeface="Dancing Script"/>
                  <a:ea typeface="Dancing Script"/>
                  <a:cs typeface="Dancing Script"/>
                  <a:sym typeface="Dancing Script"/>
                </a:rPr>
                <a:t>(KNN)</a:t>
              </a:r>
              <a:endParaRPr/>
            </a:p>
          </p:txBody>
        </p:sp>
        <p:sp>
          <p:nvSpPr>
            <p:cNvPr id="479" name="Google Shape;479;p36"/>
            <p:cNvSpPr/>
            <p:nvPr/>
          </p:nvSpPr>
          <p:spPr>
            <a:xfrm>
              <a:off x="6259026" y="0"/>
              <a:ext cx="3329010" cy="3245785"/>
            </a:xfrm>
            <a:custGeom>
              <a:rect b="b" l="l" r="r" t="t"/>
              <a:pathLst>
                <a:path extrusionOk="0" h="3245785" w="3329010">
                  <a:moveTo>
                    <a:pt x="0" y="0"/>
                  </a:moveTo>
                  <a:lnTo>
                    <a:pt x="3329010" y="0"/>
                  </a:lnTo>
                  <a:lnTo>
                    <a:pt x="3329010" y="3245785"/>
                  </a:lnTo>
                  <a:lnTo>
                    <a:pt x="0" y="3245785"/>
                  </a:lnTo>
                  <a:lnTo>
                    <a:pt x="0" y="0"/>
                  </a:lnTo>
                  <a:close/>
                </a:path>
              </a:pathLst>
            </a:custGeom>
            <a:blipFill rotWithShape="1">
              <a:blip r:embed="rId6">
                <a:alphaModFix/>
              </a:blip>
              <a:stretch>
                <a:fillRect b="0" l="0" r="0" t="0"/>
              </a:stretch>
            </a:blipFill>
            <a:ln>
              <a:noFill/>
            </a:ln>
          </p:spPr>
        </p:sp>
        <p:sp>
          <p:nvSpPr>
            <p:cNvPr id="480" name="Google Shape;480;p36"/>
            <p:cNvSpPr txBox="1"/>
            <p:nvPr/>
          </p:nvSpPr>
          <p:spPr>
            <a:xfrm>
              <a:off x="6138978" y="644357"/>
              <a:ext cx="3569106" cy="2195195"/>
            </a:xfrm>
            <a:prstGeom prst="rect">
              <a:avLst/>
            </a:prstGeom>
            <a:noFill/>
            <a:ln>
              <a:noFill/>
            </a:ln>
          </p:spPr>
          <p:txBody>
            <a:bodyPr anchorCtr="0" anchor="t" bIns="0" lIns="0" spcFirstLastPara="1" rIns="0" wrap="square" tIns="0">
              <a:spAutoFit/>
            </a:bodyPr>
            <a:lstStyle/>
            <a:p>
              <a:pPr indent="0" lvl="0" marL="0" marR="0" rtl="0" algn="ctr">
                <a:lnSpc>
                  <a:spcPct val="99000"/>
                </a:lnSpc>
                <a:spcBef>
                  <a:spcPts val="0"/>
                </a:spcBef>
                <a:spcAft>
                  <a:spcPts val="0"/>
                </a:spcAft>
                <a:buNone/>
              </a:pPr>
              <a:r>
                <a:rPr b="0" i="0" lang="en-US" sz="12000" u="none" cap="none" strike="noStrike">
                  <a:solidFill>
                    <a:srgbClr val="517EA4"/>
                  </a:solidFill>
                  <a:latin typeface="Dancing Script"/>
                  <a:ea typeface="Dancing Script"/>
                  <a:cs typeface="Dancing Script"/>
                  <a:sym typeface="Dancing Script"/>
                </a:rPr>
                <a:t>04</a:t>
              </a:r>
              <a:endParaRPr/>
            </a:p>
          </p:txBody>
        </p:sp>
      </p:grpSp>
      <p:sp>
        <p:nvSpPr>
          <p:cNvPr id="481" name="Google Shape;481;p36"/>
          <p:cNvSpPr txBox="1"/>
          <p:nvPr/>
        </p:nvSpPr>
        <p:spPr>
          <a:xfrm>
            <a:off x="17134686" y="9477619"/>
            <a:ext cx="763578" cy="563881"/>
          </a:xfrm>
          <a:prstGeom prst="rect">
            <a:avLst/>
          </a:prstGeom>
          <a:noFill/>
          <a:ln>
            <a:noFill/>
          </a:ln>
        </p:spPr>
        <p:txBody>
          <a:bodyPr anchorCtr="0" anchor="t" bIns="0" lIns="0" spcFirstLastPara="1" rIns="0" wrap="square" tIns="0">
            <a:spAutoFit/>
          </a:bodyPr>
          <a:lstStyle/>
          <a:p>
            <a:pPr indent="0" lvl="0" marL="0" marR="0" rtl="0" algn="ctr">
              <a:lnSpc>
                <a:spcPct val="140012"/>
              </a:lnSpc>
              <a:spcBef>
                <a:spcPts val="0"/>
              </a:spcBef>
              <a:spcAft>
                <a:spcPts val="0"/>
              </a:spcAft>
              <a:buNone/>
            </a:pPr>
            <a:r>
              <a:rPr b="1" i="0" lang="en-US" sz="3299" u="none" cap="none" strike="noStrike">
                <a:solidFill>
                  <a:srgbClr val="517EA4"/>
                </a:solidFill>
                <a:latin typeface="Quicksand"/>
                <a:ea typeface="Quicksand"/>
                <a:cs typeface="Quicksand"/>
                <a:sym typeface="Quicksand"/>
              </a:rPr>
              <a:t>36</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AF5"/>
        </a:solidFill>
      </p:bgPr>
    </p:bg>
    <p:spTree>
      <p:nvGrpSpPr>
        <p:cNvPr id="485" name="Shape 485"/>
        <p:cNvGrpSpPr/>
        <p:nvPr/>
      </p:nvGrpSpPr>
      <p:grpSpPr>
        <a:xfrm>
          <a:off x="0" y="0"/>
          <a:ext cx="0" cy="0"/>
          <a:chOff x="0" y="0"/>
          <a:chExt cx="0" cy="0"/>
        </a:xfrm>
      </p:grpSpPr>
      <p:sp>
        <p:nvSpPr>
          <p:cNvPr id="486" name="Google Shape;486;p37"/>
          <p:cNvSpPr/>
          <p:nvPr/>
        </p:nvSpPr>
        <p:spPr>
          <a:xfrm flipH="1">
            <a:off x="-3574847" y="4727936"/>
            <a:ext cx="10502725" cy="8691005"/>
          </a:xfrm>
          <a:custGeom>
            <a:rect b="b" l="l" r="r" t="t"/>
            <a:pathLst>
              <a:path extrusionOk="0" h="8691005" w="10502725">
                <a:moveTo>
                  <a:pt x="0" y="8691005"/>
                </a:moveTo>
                <a:lnTo>
                  <a:pt x="10502725" y="8691005"/>
                </a:lnTo>
                <a:lnTo>
                  <a:pt x="10502725" y="0"/>
                </a:lnTo>
                <a:lnTo>
                  <a:pt x="0" y="0"/>
                </a:lnTo>
                <a:lnTo>
                  <a:pt x="0" y="8691005"/>
                </a:lnTo>
                <a:close/>
              </a:path>
            </a:pathLst>
          </a:custGeom>
          <a:blipFill rotWithShape="1">
            <a:blip r:embed="rId3">
              <a:alphaModFix amt="37000"/>
            </a:blip>
            <a:stretch>
              <a:fillRect b="0" l="0" r="0" t="0"/>
            </a:stretch>
          </a:blipFill>
          <a:ln>
            <a:noFill/>
          </a:ln>
        </p:spPr>
      </p:sp>
      <p:sp>
        <p:nvSpPr>
          <p:cNvPr id="487" name="Google Shape;487;p37"/>
          <p:cNvSpPr/>
          <p:nvPr/>
        </p:nvSpPr>
        <p:spPr>
          <a:xfrm flipH="1" rot="-7881738">
            <a:off x="13956764" y="-1264983"/>
            <a:ext cx="8102860" cy="6705116"/>
          </a:xfrm>
          <a:custGeom>
            <a:rect b="b" l="l" r="r" t="t"/>
            <a:pathLst>
              <a:path extrusionOk="0" h="6705116" w="8102860">
                <a:moveTo>
                  <a:pt x="0" y="6705116"/>
                </a:moveTo>
                <a:lnTo>
                  <a:pt x="8102860" y="6705116"/>
                </a:lnTo>
                <a:lnTo>
                  <a:pt x="8102860" y="0"/>
                </a:lnTo>
                <a:lnTo>
                  <a:pt x="0" y="0"/>
                </a:lnTo>
                <a:lnTo>
                  <a:pt x="0" y="6705116"/>
                </a:lnTo>
                <a:close/>
              </a:path>
            </a:pathLst>
          </a:custGeom>
          <a:blipFill rotWithShape="1">
            <a:blip r:embed="rId4">
              <a:alphaModFix amt="37000"/>
            </a:blip>
            <a:stretch>
              <a:fillRect b="0" l="0" r="0" t="0"/>
            </a:stretch>
          </a:blipFill>
          <a:ln>
            <a:noFill/>
          </a:ln>
        </p:spPr>
      </p:sp>
      <p:sp>
        <p:nvSpPr>
          <p:cNvPr id="488" name="Google Shape;488;p37"/>
          <p:cNvSpPr/>
          <p:nvPr/>
        </p:nvSpPr>
        <p:spPr>
          <a:xfrm>
            <a:off x="4791555" y="85628"/>
            <a:ext cx="9432931" cy="10115743"/>
          </a:xfrm>
          <a:custGeom>
            <a:rect b="b" l="l" r="r" t="t"/>
            <a:pathLst>
              <a:path extrusionOk="0" h="10115743" w="9432931">
                <a:moveTo>
                  <a:pt x="0" y="0"/>
                </a:moveTo>
                <a:lnTo>
                  <a:pt x="9432930" y="0"/>
                </a:lnTo>
                <a:lnTo>
                  <a:pt x="9432930" y="10115744"/>
                </a:lnTo>
                <a:lnTo>
                  <a:pt x="0" y="10115744"/>
                </a:lnTo>
                <a:lnTo>
                  <a:pt x="0" y="0"/>
                </a:lnTo>
                <a:close/>
              </a:path>
            </a:pathLst>
          </a:custGeom>
          <a:blipFill rotWithShape="1">
            <a:blip r:embed="rId5">
              <a:alphaModFix/>
            </a:blip>
            <a:stretch>
              <a:fillRect b="0" l="0" r="0" t="0"/>
            </a:stretch>
          </a:blipFill>
          <a:ln>
            <a:noFill/>
          </a:ln>
        </p:spPr>
      </p:sp>
      <p:sp>
        <p:nvSpPr>
          <p:cNvPr id="489" name="Google Shape;489;p37"/>
          <p:cNvSpPr txBox="1"/>
          <p:nvPr/>
        </p:nvSpPr>
        <p:spPr>
          <a:xfrm>
            <a:off x="17134686" y="9477619"/>
            <a:ext cx="763578" cy="563881"/>
          </a:xfrm>
          <a:prstGeom prst="rect">
            <a:avLst/>
          </a:prstGeom>
          <a:noFill/>
          <a:ln>
            <a:noFill/>
          </a:ln>
        </p:spPr>
        <p:txBody>
          <a:bodyPr anchorCtr="0" anchor="t" bIns="0" lIns="0" spcFirstLastPara="1" rIns="0" wrap="square" tIns="0">
            <a:spAutoFit/>
          </a:bodyPr>
          <a:lstStyle/>
          <a:p>
            <a:pPr indent="0" lvl="0" marL="0" marR="0" rtl="0" algn="ctr">
              <a:lnSpc>
                <a:spcPct val="140012"/>
              </a:lnSpc>
              <a:spcBef>
                <a:spcPts val="0"/>
              </a:spcBef>
              <a:spcAft>
                <a:spcPts val="0"/>
              </a:spcAft>
              <a:buNone/>
            </a:pPr>
            <a:r>
              <a:rPr b="1" i="0" lang="en-US" sz="3299" u="none" cap="none" strike="noStrike">
                <a:solidFill>
                  <a:srgbClr val="517EA4"/>
                </a:solidFill>
                <a:latin typeface="Quicksand"/>
                <a:ea typeface="Quicksand"/>
                <a:cs typeface="Quicksand"/>
                <a:sym typeface="Quicksand"/>
              </a:rPr>
              <a:t>37</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AF5"/>
        </a:solidFill>
      </p:bgPr>
    </p:bg>
    <p:spTree>
      <p:nvGrpSpPr>
        <p:cNvPr id="493" name="Shape 493"/>
        <p:cNvGrpSpPr/>
        <p:nvPr/>
      </p:nvGrpSpPr>
      <p:grpSpPr>
        <a:xfrm>
          <a:off x="0" y="0"/>
          <a:ext cx="0" cy="0"/>
          <a:chOff x="0" y="0"/>
          <a:chExt cx="0" cy="0"/>
        </a:xfrm>
      </p:grpSpPr>
      <p:sp>
        <p:nvSpPr>
          <p:cNvPr id="494" name="Google Shape;494;p38"/>
          <p:cNvSpPr/>
          <p:nvPr/>
        </p:nvSpPr>
        <p:spPr>
          <a:xfrm flipH="1">
            <a:off x="-3574847" y="4727936"/>
            <a:ext cx="10502725" cy="8691005"/>
          </a:xfrm>
          <a:custGeom>
            <a:rect b="b" l="l" r="r" t="t"/>
            <a:pathLst>
              <a:path extrusionOk="0" h="8691005" w="10502725">
                <a:moveTo>
                  <a:pt x="0" y="8691005"/>
                </a:moveTo>
                <a:lnTo>
                  <a:pt x="10502725" y="8691005"/>
                </a:lnTo>
                <a:lnTo>
                  <a:pt x="10502725" y="0"/>
                </a:lnTo>
                <a:lnTo>
                  <a:pt x="0" y="0"/>
                </a:lnTo>
                <a:lnTo>
                  <a:pt x="0" y="8691005"/>
                </a:lnTo>
                <a:close/>
              </a:path>
            </a:pathLst>
          </a:custGeom>
          <a:blipFill rotWithShape="1">
            <a:blip r:embed="rId3">
              <a:alphaModFix amt="37000"/>
            </a:blip>
            <a:stretch>
              <a:fillRect b="0" l="0" r="0" t="0"/>
            </a:stretch>
          </a:blipFill>
          <a:ln>
            <a:noFill/>
          </a:ln>
        </p:spPr>
      </p:sp>
      <p:sp>
        <p:nvSpPr>
          <p:cNvPr id="495" name="Google Shape;495;p38"/>
          <p:cNvSpPr/>
          <p:nvPr/>
        </p:nvSpPr>
        <p:spPr>
          <a:xfrm flipH="1" rot="-7881738">
            <a:off x="13956764" y="-1264983"/>
            <a:ext cx="8102860" cy="6705116"/>
          </a:xfrm>
          <a:custGeom>
            <a:rect b="b" l="l" r="r" t="t"/>
            <a:pathLst>
              <a:path extrusionOk="0" h="6705116" w="8102860">
                <a:moveTo>
                  <a:pt x="0" y="6705116"/>
                </a:moveTo>
                <a:lnTo>
                  <a:pt x="8102860" y="6705116"/>
                </a:lnTo>
                <a:lnTo>
                  <a:pt x="8102860" y="0"/>
                </a:lnTo>
                <a:lnTo>
                  <a:pt x="0" y="0"/>
                </a:lnTo>
                <a:lnTo>
                  <a:pt x="0" y="6705116"/>
                </a:lnTo>
                <a:close/>
              </a:path>
            </a:pathLst>
          </a:custGeom>
          <a:blipFill rotWithShape="1">
            <a:blip r:embed="rId4">
              <a:alphaModFix amt="37000"/>
            </a:blip>
            <a:stretch>
              <a:fillRect b="0" l="0" r="0" t="0"/>
            </a:stretch>
          </a:blipFill>
          <a:ln>
            <a:noFill/>
          </a:ln>
        </p:spPr>
      </p:sp>
      <p:sp>
        <p:nvSpPr>
          <p:cNvPr id="496" name="Google Shape;496;p38"/>
          <p:cNvSpPr/>
          <p:nvPr/>
        </p:nvSpPr>
        <p:spPr>
          <a:xfrm>
            <a:off x="4163251" y="223493"/>
            <a:ext cx="10516335" cy="9385829"/>
          </a:xfrm>
          <a:custGeom>
            <a:rect b="b" l="l" r="r" t="t"/>
            <a:pathLst>
              <a:path extrusionOk="0" h="9385829" w="10516335">
                <a:moveTo>
                  <a:pt x="0" y="0"/>
                </a:moveTo>
                <a:lnTo>
                  <a:pt x="10516336" y="0"/>
                </a:lnTo>
                <a:lnTo>
                  <a:pt x="10516336" y="9385829"/>
                </a:lnTo>
                <a:lnTo>
                  <a:pt x="0" y="9385829"/>
                </a:lnTo>
                <a:lnTo>
                  <a:pt x="0" y="0"/>
                </a:lnTo>
                <a:close/>
              </a:path>
            </a:pathLst>
          </a:custGeom>
          <a:blipFill rotWithShape="1">
            <a:blip r:embed="rId5">
              <a:alphaModFix/>
            </a:blip>
            <a:stretch>
              <a:fillRect b="0" l="0" r="0" t="0"/>
            </a:stretch>
          </a:blipFill>
          <a:ln>
            <a:noFill/>
          </a:ln>
        </p:spPr>
      </p:sp>
      <p:sp>
        <p:nvSpPr>
          <p:cNvPr id="497" name="Google Shape;497;p38"/>
          <p:cNvSpPr txBox="1"/>
          <p:nvPr/>
        </p:nvSpPr>
        <p:spPr>
          <a:xfrm>
            <a:off x="17134686" y="9477619"/>
            <a:ext cx="763578" cy="563881"/>
          </a:xfrm>
          <a:prstGeom prst="rect">
            <a:avLst/>
          </a:prstGeom>
          <a:noFill/>
          <a:ln>
            <a:noFill/>
          </a:ln>
        </p:spPr>
        <p:txBody>
          <a:bodyPr anchorCtr="0" anchor="t" bIns="0" lIns="0" spcFirstLastPara="1" rIns="0" wrap="square" tIns="0">
            <a:spAutoFit/>
          </a:bodyPr>
          <a:lstStyle/>
          <a:p>
            <a:pPr indent="0" lvl="0" marL="0" marR="0" rtl="0" algn="ctr">
              <a:lnSpc>
                <a:spcPct val="140012"/>
              </a:lnSpc>
              <a:spcBef>
                <a:spcPts val="0"/>
              </a:spcBef>
              <a:spcAft>
                <a:spcPts val="0"/>
              </a:spcAft>
              <a:buNone/>
            </a:pPr>
            <a:r>
              <a:rPr b="1" i="0" lang="en-US" sz="3299" u="none" cap="none" strike="noStrike">
                <a:solidFill>
                  <a:srgbClr val="517EA4"/>
                </a:solidFill>
                <a:latin typeface="Quicksand"/>
                <a:ea typeface="Quicksand"/>
                <a:cs typeface="Quicksand"/>
                <a:sym typeface="Quicksand"/>
              </a:rPr>
              <a:t>38</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AF5"/>
        </a:solidFill>
      </p:bgPr>
    </p:bg>
    <p:spTree>
      <p:nvGrpSpPr>
        <p:cNvPr id="501" name="Shape 501"/>
        <p:cNvGrpSpPr/>
        <p:nvPr/>
      </p:nvGrpSpPr>
      <p:grpSpPr>
        <a:xfrm>
          <a:off x="0" y="0"/>
          <a:ext cx="0" cy="0"/>
          <a:chOff x="0" y="0"/>
          <a:chExt cx="0" cy="0"/>
        </a:xfrm>
      </p:grpSpPr>
      <p:sp>
        <p:nvSpPr>
          <p:cNvPr id="502" name="Google Shape;502;p39"/>
          <p:cNvSpPr/>
          <p:nvPr/>
        </p:nvSpPr>
        <p:spPr>
          <a:xfrm flipH="1">
            <a:off x="-3574847" y="4727936"/>
            <a:ext cx="10502725" cy="8691005"/>
          </a:xfrm>
          <a:custGeom>
            <a:rect b="b" l="l" r="r" t="t"/>
            <a:pathLst>
              <a:path extrusionOk="0" h="8691005" w="10502725">
                <a:moveTo>
                  <a:pt x="0" y="8691005"/>
                </a:moveTo>
                <a:lnTo>
                  <a:pt x="10502725" y="8691005"/>
                </a:lnTo>
                <a:lnTo>
                  <a:pt x="10502725" y="0"/>
                </a:lnTo>
                <a:lnTo>
                  <a:pt x="0" y="0"/>
                </a:lnTo>
                <a:lnTo>
                  <a:pt x="0" y="8691005"/>
                </a:lnTo>
                <a:close/>
              </a:path>
            </a:pathLst>
          </a:custGeom>
          <a:blipFill rotWithShape="1">
            <a:blip r:embed="rId3">
              <a:alphaModFix amt="37000"/>
            </a:blip>
            <a:stretch>
              <a:fillRect b="0" l="0" r="0" t="0"/>
            </a:stretch>
          </a:blipFill>
          <a:ln>
            <a:noFill/>
          </a:ln>
        </p:spPr>
      </p:sp>
      <p:sp>
        <p:nvSpPr>
          <p:cNvPr id="503" name="Google Shape;503;p39"/>
          <p:cNvSpPr/>
          <p:nvPr/>
        </p:nvSpPr>
        <p:spPr>
          <a:xfrm flipH="1" rot="-7881738">
            <a:off x="13956764" y="-1264983"/>
            <a:ext cx="8102860" cy="6705116"/>
          </a:xfrm>
          <a:custGeom>
            <a:rect b="b" l="l" r="r" t="t"/>
            <a:pathLst>
              <a:path extrusionOk="0" h="6705116" w="8102860">
                <a:moveTo>
                  <a:pt x="0" y="6705116"/>
                </a:moveTo>
                <a:lnTo>
                  <a:pt x="8102860" y="6705116"/>
                </a:lnTo>
                <a:lnTo>
                  <a:pt x="8102860" y="0"/>
                </a:lnTo>
                <a:lnTo>
                  <a:pt x="0" y="0"/>
                </a:lnTo>
                <a:lnTo>
                  <a:pt x="0" y="6705116"/>
                </a:lnTo>
                <a:close/>
              </a:path>
            </a:pathLst>
          </a:custGeom>
          <a:blipFill rotWithShape="1">
            <a:blip r:embed="rId4">
              <a:alphaModFix amt="37000"/>
            </a:blip>
            <a:stretch>
              <a:fillRect b="0" l="0" r="0" t="0"/>
            </a:stretch>
          </a:blipFill>
          <a:ln>
            <a:noFill/>
          </a:ln>
        </p:spPr>
      </p:sp>
      <p:sp>
        <p:nvSpPr>
          <p:cNvPr id="504" name="Google Shape;504;p39"/>
          <p:cNvSpPr txBox="1"/>
          <p:nvPr/>
        </p:nvSpPr>
        <p:spPr>
          <a:xfrm>
            <a:off x="798298" y="724542"/>
            <a:ext cx="16966760" cy="1192530"/>
          </a:xfrm>
          <a:prstGeom prst="rect">
            <a:avLst/>
          </a:prstGeom>
          <a:noFill/>
          <a:ln>
            <a:noFill/>
          </a:ln>
        </p:spPr>
        <p:txBody>
          <a:bodyPr anchorCtr="0" anchor="t" bIns="0" lIns="0" spcFirstLastPara="1" rIns="0" wrap="square" tIns="0">
            <a:spAutoFit/>
          </a:bodyPr>
          <a:lstStyle/>
          <a:p>
            <a:pPr indent="0" lvl="0" marL="0" marR="0" rtl="0" algn="l">
              <a:lnSpc>
                <a:spcPct val="99000"/>
              </a:lnSpc>
              <a:spcBef>
                <a:spcPts val="0"/>
              </a:spcBef>
              <a:spcAft>
                <a:spcPts val="0"/>
              </a:spcAft>
              <a:buNone/>
            </a:pPr>
            <a:r>
              <a:rPr b="0" i="0" lang="en-US" sz="9000" u="none" cap="none" strike="noStrike">
                <a:solidFill>
                  <a:srgbClr val="517EA4"/>
                </a:solidFill>
                <a:latin typeface="Dancing Script"/>
                <a:ea typeface="Dancing Script"/>
                <a:cs typeface="Dancing Script"/>
                <a:sym typeface="Dancing Script"/>
              </a:rPr>
              <a:t>Thuật toán KNN</a:t>
            </a:r>
            <a:endParaRPr/>
          </a:p>
        </p:txBody>
      </p:sp>
      <p:sp>
        <p:nvSpPr>
          <p:cNvPr id="505" name="Google Shape;505;p39"/>
          <p:cNvSpPr txBox="1"/>
          <p:nvPr/>
        </p:nvSpPr>
        <p:spPr>
          <a:xfrm>
            <a:off x="996950" y="2389333"/>
            <a:ext cx="14988900" cy="507900"/>
          </a:xfrm>
          <a:prstGeom prst="rect">
            <a:avLst/>
          </a:prstGeom>
          <a:noFill/>
          <a:ln>
            <a:noFill/>
          </a:ln>
        </p:spPr>
        <p:txBody>
          <a:bodyPr anchorCtr="0" anchor="t" bIns="0" lIns="0" spcFirstLastPara="1" rIns="0" wrap="square" tIns="0">
            <a:spAutoFit/>
          </a:bodyPr>
          <a:lstStyle/>
          <a:p>
            <a:pPr indent="-356235" lvl="1" marL="712470" marR="0" rtl="0" algn="just">
              <a:lnSpc>
                <a:spcPct val="140000"/>
              </a:lnSpc>
              <a:spcBef>
                <a:spcPts val="0"/>
              </a:spcBef>
              <a:spcAft>
                <a:spcPts val="0"/>
              </a:spcAft>
              <a:buClr>
                <a:srgbClr val="517EA4"/>
              </a:buClr>
              <a:buSzPts val="3300"/>
              <a:buFont typeface="Arial"/>
              <a:buChar char="•"/>
            </a:pPr>
            <a:r>
              <a:rPr b="1" i="0" lang="en-US" sz="3300" u="none" cap="none" strike="noStrike">
                <a:solidFill>
                  <a:srgbClr val="517EA4"/>
                </a:solidFill>
                <a:latin typeface="Quicksand Medium"/>
                <a:ea typeface="Quicksand Medium"/>
                <a:cs typeface="Quicksand Medium"/>
                <a:sym typeface="Quicksand Medium"/>
              </a:rPr>
              <a:t>Hàm euclidean_distance để tính khoảng cách giữa 2 điểm</a:t>
            </a:r>
            <a:endParaRPr/>
          </a:p>
        </p:txBody>
      </p:sp>
      <p:sp>
        <p:nvSpPr>
          <p:cNvPr id="506" name="Google Shape;506;p39"/>
          <p:cNvSpPr txBox="1"/>
          <p:nvPr/>
        </p:nvSpPr>
        <p:spPr>
          <a:xfrm>
            <a:off x="17134686" y="9477619"/>
            <a:ext cx="763578" cy="563881"/>
          </a:xfrm>
          <a:prstGeom prst="rect">
            <a:avLst/>
          </a:prstGeom>
          <a:noFill/>
          <a:ln>
            <a:noFill/>
          </a:ln>
        </p:spPr>
        <p:txBody>
          <a:bodyPr anchorCtr="0" anchor="t" bIns="0" lIns="0" spcFirstLastPara="1" rIns="0" wrap="square" tIns="0">
            <a:spAutoFit/>
          </a:bodyPr>
          <a:lstStyle/>
          <a:p>
            <a:pPr indent="0" lvl="0" marL="0" marR="0" rtl="0" algn="ctr">
              <a:lnSpc>
                <a:spcPct val="140012"/>
              </a:lnSpc>
              <a:spcBef>
                <a:spcPts val="0"/>
              </a:spcBef>
              <a:spcAft>
                <a:spcPts val="0"/>
              </a:spcAft>
              <a:buNone/>
            </a:pPr>
            <a:r>
              <a:rPr b="1" i="0" lang="en-US" sz="3299" u="none" cap="none" strike="noStrike">
                <a:solidFill>
                  <a:srgbClr val="517EA4"/>
                </a:solidFill>
                <a:latin typeface="Quicksand"/>
                <a:ea typeface="Quicksand"/>
                <a:cs typeface="Quicksand"/>
                <a:sym typeface="Quicksand"/>
              </a:rPr>
              <a:t>39</a:t>
            </a:r>
            <a:endParaRPr/>
          </a:p>
        </p:txBody>
      </p:sp>
      <p:pic>
        <p:nvPicPr>
          <p:cNvPr id="507" name="Google Shape;507;p39"/>
          <p:cNvPicPr preferRelativeResize="0"/>
          <p:nvPr/>
        </p:nvPicPr>
        <p:blipFill rotWithShape="1">
          <a:blip r:embed="rId5">
            <a:alphaModFix/>
          </a:blip>
          <a:srcRect b="15870" l="4356" r="4302" t="15631"/>
          <a:stretch/>
        </p:blipFill>
        <p:spPr>
          <a:xfrm>
            <a:off x="1368125" y="4344350"/>
            <a:ext cx="15239999" cy="29994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4"/>
          <p:cNvSpPr/>
          <p:nvPr/>
        </p:nvSpPr>
        <p:spPr>
          <a:xfrm>
            <a:off x="0" y="0"/>
            <a:ext cx="2203704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9219" l="0" r="0" t="-9220"/>
            </a:stretch>
          </a:blipFill>
          <a:ln>
            <a:noFill/>
          </a:ln>
        </p:spPr>
      </p:sp>
      <p:sp>
        <p:nvSpPr>
          <p:cNvPr id="145" name="Google Shape;145;p4"/>
          <p:cNvSpPr/>
          <p:nvPr/>
        </p:nvSpPr>
        <p:spPr>
          <a:xfrm flipH="1" rot="1155628">
            <a:off x="-686250" y="-772603"/>
            <a:ext cx="2485602" cy="6099638"/>
          </a:xfrm>
          <a:custGeom>
            <a:rect b="b" l="l" r="r" t="t"/>
            <a:pathLst>
              <a:path extrusionOk="0" h="6099638" w="2485602">
                <a:moveTo>
                  <a:pt x="2485602" y="0"/>
                </a:moveTo>
                <a:lnTo>
                  <a:pt x="0" y="0"/>
                </a:lnTo>
                <a:lnTo>
                  <a:pt x="0" y="6099637"/>
                </a:lnTo>
                <a:lnTo>
                  <a:pt x="2485602" y="6099637"/>
                </a:lnTo>
                <a:lnTo>
                  <a:pt x="2485602" y="0"/>
                </a:lnTo>
                <a:close/>
              </a:path>
            </a:pathLst>
          </a:custGeom>
          <a:blipFill rotWithShape="1">
            <a:blip r:embed="rId4">
              <a:alphaModFix/>
            </a:blip>
            <a:stretch>
              <a:fillRect b="0" l="0" r="0" t="0"/>
            </a:stretch>
          </a:blipFill>
          <a:ln>
            <a:noFill/>
          </a:ln>
        </p:spPr>
      </p:sp>
      <p:sp>
        <p:nvSpPr>
          <p:cNvPr id="146" name="Google Shape;146;p4"/>
          <p:cNvSpPr/>
          <p:nvPr/>
        </p:nvSpPr>
        <p:spPr>
          <a:xfrm rot="-2103943">
            <a:off x="17045199" y="-1116585"/>
            <a:ext cx="2485602" cy="6099638"/>
          </a:xfrm>
          <a:custGeom>
            <a:rect b="b" l="l" r="r" t="t"/>
            <a:pathLst>
              <a:path extrusionOk="0" h="6099638" w="2485602">
                <a:moveTo>
                  <a:pt x="0" y="0"/>
                </a:moveTo>
                <a:lnTo>
                  <a:pt x="2485602" y="0"/>
                </a:lnTo>
                <a:lnTo>
                  <a:pt x="2485602" y="6099638"/>
                </a:lnTo>
                <a:lnTo>
                  <a:pt x="0" y="6099638"/>
                </a:lnTo>
                <a:lnTo>
                  <a:pt x="0" y="0"/>
                </a:lnTo>
                <a:close/>
              </a:path>
            </a:pathLst>
          </a:custGeom>
          <a:blipFill rotWithShape="1">
            <a:blip r:embed="rId4">
              <a:alphaModFix/>
            </a:blip>
            <a:stretch>
              <a:fillRect b="0" l="0" r="0" t="0"/>
            </a:stretch>
          </a:blipFill>
          <a:ln>
            <a:noFill/>
          </a:ln>
        </p:spPr>
      </p:sp>
      <p:sp>
        <p:nvSpPr>
          <p:cNvPr id="147" name="Google Shape;147;p4"/>
          <p:cNvSpPr/>
          <p:nvPr/>
        </p:nvSpPr>
        <p:spPr>
          <a:xfrm rot="1794609">
            <a:off x="16416926" y="6208481"/>
            <a:ext cx="2485602" cy="6099638"/>
          </a:xfrm>
          <a:custGeom>
            <a:rect b="b" l="l" r="r" t="t"/>
            <a:pathLst>
              <a:path extrusionOk="0" h="6099638" w="2485602">
                <a:moveTo>
                  <a:pt x="0" y="0"/>
                </a:moveTo>
                <a:lnTo>
                  <a:pt x="2485603" y="0"/>
                </a:lnTo>
                <a:lnTo>
                  <a:pt x="2485603" y="6099638"/>
                </a:lnTo>
                <a:lnTo>
                  <a:pt x="0" y="6099638"/>
                </a:lnTo>
                <a:lnTo>
                  <a:pt x="0" y="0"/>
                </a:lnTo>
                <a:close/>
              </a:path>
            </a:pathLst>
          </a:custGeom>
          <a:blipFill rotWithShape="1">
            <a:blip r:embed="rId4">
              <a:alphaModFix/>
            </a:blip>
            <a:stretch>
              <a:fillRect b="0" l="0" r="0" t="0"/>
            </a:stretch>
          </a:blipFill>
          <a:ln>
            <a:noFill/>
          </a:ln>
        </p:spPr>
      </p:sp>
      <p:sp>
        <p:nvSpPr>
          <p:cNvPr id="148" name="Google Shape;148;p4"/>
          <p:cNvSpPr/>
          <p:nvPr/>
        </p:nvSpPr>
        <p:spPr>
          <a:xfrm flipH="1" rot="-961226">
            <a:off x="-829289" y="6219523"/>
            <a:ext cx="2485602" cy="6099638"/>
          </a:xfrm>
          <a:custGeom>
            <a:rect b="b" l="l" r="r" t="t"/>
            <a:pathLst>
              <a:path extrusionOk="0" h="6099638" w="2485602">
                <a:moveTo>
                  <a:pt x="2485603" y="0"/>
                </a:moveTo>
                <a:lnTo>
                  <a:pt x="0" y="0"/>
                </a:lnTo>
                <a:lnTo>
                  <a:pt x="0" y="6099638"/>
                </a:lnTo>
                <a:lnTo>
                  <a:pt x="2485603" y="6099638"/>
                </a:lnTo>
                <a:lnTo>
                  <a:pt x="2485603" y="0"/>
                </a:lnTo>
                <a:close/>
              </a:path>
            </a:pathLst>
          </a:custGeom>
          <a:blipFill rotWithShape="1">
            <a:blip r:embed="rId4">
              <a:alphaModFix/>
            </a:blip>
            <a:stretch>
              <a:fillRect b="0" l="0" r="0" t="0"/>
            </a:stretch>
          </a:blipFill>
          <a:ln>
            <a:noFill/>
          </a:ln>
        </p:spPr>
      </p:sp>
      <p:sp>
        <p:nvSpPr>
          <p:cNvPr id="149" name="Google Shape;149;p4"/>
          <p:cNvSpPr/>
          <p:nvPr/>
        </p:nvSpPr>
        <p:spPr>
          <a:xfrm>
            <a:off x="16562954" y="3043718"/>
            <a:ext cx="2675778" cy="4832105"/>
          </a:xfrm>
          <a:custGeom>
            <a:rect b="b" l="l" r="r" t="t"/>
            <a:pathLst>
              <a:path extrusionOk="0" h="4832105" w="2675778">
                <a:moveTo>
                  <a:pt x="0" y="0"/>
                </a:moveTo>
                <a:lnTo>
                  <a:pt x="2675777" y="0"/>
                </a:lnTo>
                <a:lnTo>
                  <a:pt x="2675777" y="4832105"/>
                </a:lnTo>
                <a:lnTo>
                  <a:pt x="0" y="4832105"/>
                </a:lnTo>
                <a:lnTo>
                  <a:pt x="0" y="0"/>
                </a:lnTo>
                <a:close/>
              </a:path>
            </a:pathLst>
          </a:custGeom>
          <a:blipFill rotWithShape="1">
            <a:blip r:embed="rId5">
              <a:alphaModFix/>
            </a:blip>
            <a:stretch>
              <a:fillRect b="0" l="0" r="0" t="0"/>
            </a:stretch>
          </a:blipFill>
          <a:ln>
            <a:noFill/>
          </a:ln>
        </p:spPr>
      </p:sp>
      <p:sp>
        <p:nvSpPr>
          <p:cNvPr id="150" name="Google Shape;150;p4"/>
          <p:cNvSpPr/>
          <p:nvPr/>
        </p:nvSpPr>
        <p:spPr>
          <a:xfrm rot="10800000">
            <a:off x="-568883" y="3043718"/>
            <a:ext cx="2675778" cy="4832105"/>
          </a:xfrm>
          <a:custGeom>
            <a:rect b="b" l="l" r="r" t="t"/>
            <a:pathLst>
              <a:path extrusionOk="0" h="4832105" w="2675778">
                <a:moveTo>
                  <a:pt x="2675778" y="4832105"/>
                </a:moveTo>
                <a:lnTo>
                  <a:pt x="0" y="4832105"/>
                </a:lnTo>
                <a:lnTo>
                  <a:pt x="0" y="0"/>
                </a:lnTo>
                <a:lnTo>
                  <a:pt x="2675778" y="0"/>
                </a:lnTo>
                <a:lnTo>
                  <a:pt x="2675778" y="4832105"/>
                </a:lnTo>
                <a:close/>
              </a:path>
            </a:pathLst>
          </a:custGeom>
          <a:blipFill rotWithShape="1">
            <a:blip r:embed="rId5">
              <a:alphaModFix/>
            </a:blip>
            <a:stretch>
              <a:fillRect b="0" l="0" r="0" t="0"/>
            </a:stretch>
          </a:blipFill>
          <a:ln>
            <a:noFill/>
          </a:ln>
        </p:spPr>
      </p:sp>
      <p:grpSp>
        <p:nvGrpSpPr>
          <p:cNvPr id="151" name="Google Shape;151;p4"/>
          <p:cNvGrpSpPr/>
          <p:nvPr/>
        </p:nvGrpSpPr>
        <p:grpSpPr>
          <a:xfrm>
            <a:off x="3633310" y="2720308"/>
            <a:ext cx="11021380" cy="4846384"/>
            <a:chOff x="0" y="0"/>
            <a:chExt cx="14695173" cy="6461845"/>
          </a:xfrm>
        </p:grpSpPr>
        <p:sp>
          <p:nvSpPr>
            <p:cNvPr id="152" name="Google Shape;152;p4"/>
            <p:cNvSpPr txBox="1"/>
            <p:nvPr/>
          </p:nvSpPr>
          <p:spPr>
            <a:xfrm>
              <a:off x="0" y="4266650"/>
              <a:ext cx="14695173" cy="2195195"/>
            </a:xfrm>
            <a:prstGeom prst="rect">
              <a:avLst/>
            </a:prstGeom>
            <a:noFill/>
            <a:ln>
              <a:noFill/>
            </a:ln>
          </p:spPr>
          <p:txBody>
            <a:bodyPr anchorCtr="0" anchor="t" bIns="0" lIns="0" spcFirstLastPara="1" rIns="0" wrap="square" tIns="0">
              <a:spAutoFit/>
            </a:bodyPr>
            <a:lstStyle/>
            <a:p>
              <a:pPr indent="0" lvl="0" marL="0" marR="0" rtl="0" algn="ctr">
                <a:lnSpc>
                  <a:spcPct val="99000"/>
                </a:lnSpc>
                <a:spcBef>
                  <a:spcPts val="0"/>
                </a:spcBef>
                <a:spcAft>
                  <a:spcPts val="0"/>
                </a:spcAft>
                <a:buNone/>
              </a:pPr>
              <a:r>
                <a:rPr b="0" i="0" lang="en-US" sz="12000" u="none" cap="none" strike="noStrike">
                  <a:solidFill>
                    <a:srgbClr val="517EA4"/>
                  </a:solidFill>
                  <a:latin typeface="Dancing Script"/>
                  <a:ea typeface="Dancing Script"/>
                  <a:cs typeface="Dancing Script"/>
                  <a:sym typeface="Dancing Script"/>
                </a:rPr>
                <a:t>Mô tả bài toán</a:t>
              </a:r>
              <a:endParaRPr/>
            </a:p>
          </p:txBody>
        </p:sp>
        <p:sp>
          <p:nvSpPr>
            <p:cNvPr id="153" name="Google Shape;153;p4"/>
            <p:cNvSpPr/>
            <p:nvPr/>
          </p:nvSpPr>
          <p:spPr>
            <a:xfrm>
              <a:off x="5683082" y="0"/>
              <a:ext cx="3329010" cy="3245785"/>
            </a:xfrm>
            <a:custGeom>
              <a:rect b="b" l="l" r="r" t="t"/>
              <a:pathLst>
                <a:path extrusionOk="0" h="3245785" w="3329010">
                  <a:moveTo>
                    <a:pt x="0" y="0"/>
                  </a:moveTo>
                  <a:lnTo>
                    <a:pt x="3329010" y="0"/>
                  </a:lnTo>
                  <a:lnTo>
                    <a:pt x="3329010" y="3245785"/>
                  </a:lnTo>
                  <a:lnTo>
                    <a:pt x="0" y="3245785"/>
                  </a:lnTo>
                  <a:lnTo>
                    <a:pt x="0" y="0"/>
                  </a:lnTo>
                  <a:close/>
                </a:path>
              </a:pathLst>
            </a:custGeom>
            <a:blipFill rotWithShape="1">
              <a:blip r:embed="rId6">
                <a:alphaModFix/>
              </a:blip>
              <a:stretch>
                <a:fillRect b="0" l="0" r="0" t="0"/>
              </a:stretch>
            </a:blipFill>
            <a:ln>
              <a:noFill/>
            </a:ln>
          </p:spPr>
        </p:sp>
        <p:sp>
          <p:nvSpPr>
            <p:cNvPr id="154" name="Google Shape;154;p4"/>
            <p:cNvSpPr txBox="1"/>
            <p:nvPr/>
          </p:nvSpPr>
          <p:spPr>
            <a:xfrm>
              <a:off x="5563034" y="644357"/>
              <a:ext cx="3569106" cy="2195195"/>
            </a:xfrm>
            <a:prstGeom prst="rect">
              <a:avLst/>
            </a:prstGeom>
            <a:noFill/>
            <a:ln>
              <a:noFill/>
            </a:ln>
          </p:spPr>
          <p:txBody>
            <a:bodyPr anchorCtr="0" anchor="t" bIns="0" lIns="0" spcFirstLastPara="1" rIns="0" wrap="square" tIns="0">
              <a:spAutoFit/>
            </a:bodyPr>
            <a:lstStyle/>
            <a:p>
              <a:pPr indent="0" lvl="0" marL="0" marR="0" rtl="0" algn="ctr">
                <a:lnSpc>
                  <a:spcPct val="99000"/>
                </a:lnSpc>
                <a:spcBef>
                  <a:spcPts val="0"/>
                </a:spcBef>
                <a:spcAft>
                  <a:spcPts val="0"/>
                </a:spcAft>
                <a:buNone/>
              </a:pPr>
              <a:r>
                <a:rPr b="0" i="0" lang="en-US" sz="12000" u="none" cap="none" strike="noStrike">
                  <a:solidFill>
                    <a:srgbClr val="517EA4"/>
                  </a:solidFill>
                  <a:latin typeface="Dancing Script"/>
                  <a:ea typeface="Dancing Script"/>
                  <a:cs typeface="Dancing Script"/>
                  <a:sym typeface="Dancing Script"/>
                </a:rPr>
                <a:t>01</a:t>
              </a:r>
              <a:endParaRPr/>
            </a:p>
          </p:txBody>
        </p:sp>
      </p:grpSp>
      <p:sp>
        <p:nvSpPr>
          <p:cNvPr id="155" name="Google Shape;155;p4"/>
          <p:cNvSpPr txBox="1"/>
          <p:nvPr/>
        </p:nvSpPr>
        <p:spPr>
          <a:xfrm>
            <a:off x="17421617" y="9362128"/>
            <a:ext cx="246459" cy="563881"/>
          </a:xfrm>
          <a:prstGeom prst="rect">
            <a:avLst/>
          </a:prstGeom>
          <a:noFill/>
          <a:ln>
            <a:noFill/>
          </a:ln>
        </p:spPr>
        <p:txBody>
          <a:bodyPr anchorCtr="0" anchor="t" bIns="0" lIns="0" spcFirstLastPara="1" rIns="0" wrap="square" tIns="0">
            <a:spAutoFit/>
          </a:bodyPr>
          <a:lstStyle/>
          <a:p>
            <a:pPr indent="0" lvl="0" marL="0" marR="0" rtl="0" algn="ctr">
              <a:lnSpc>
                <a:spcPct val="140012"/>
              </a:lnSpc>
              <a:spcBef>
                <a:spcPts val="0"/>
              </a:spcBef>
              <a:spcAft>
                <a:spcPts val="0"/>
              </a:spcAft>
              <a:buNone/>
            </a:pPr>
            <a:r>
              <a:rPr b="1" i="0" lang="en-US" sz="3299" u="none" cap="none" strike="noStrike">
                <a:solidFill>
                  <a:srgbClr val="517EA4"/>
                </a:solidFill>
                <a:latin typeface="Quicksand"/>
                <a:ea typeface="Quicksand"/>
                <a:cs typeface="Quicksand"/>
                <a:sym typeface="Quicksand"/>
              </a:rPr>
              <a:t>4</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AF5"/>
        </a:solidFill>
      </p:bgPr>
    </p:bg>
    <p:spTree>
      <p:nvGrpSpPr>
        <p:cNvPr id="511" name="Shape 511"/>
        <p:cNvGrpSpPr/>
        <p:nvPr/>
      </p:nvGrpSpPr>
      <p:grpSpPr>
        <a:xfrm>
          <a:off x="0" y="0"/>
          <a:ext cx="0" cy="0"/>
          <a:chOff x="0" y="0"/>
          <a:chExt cx="0" cy="0"/>
        </a:xfrm>
      </p:grpSpPr>
      <p:sp>
        <p:nvSpPr>
          <p:cNvPr id="512" name="Google Shape;512;p40"/>
          <p:cNvSpPr/>
          <p:nvPr/>
        </p:nvSpPr>
        <p:spPr>
          <a:xfrm flipH="1">
            <a:off x="-3574847" y="4727936"/>
            <a:ext cx="10502725" cy="8691005"/>
          </a:xfrm>
          <a:custGeom>
            <a:rect b="b" l="l" r="r" t="t"/>
            <a:pathLst>
              <a:path extrusionOk="0" h="8691005" w="10502725">
                <a:moveTo>
                  <a:pt x="0" y="8691005"/>
                </a:moveTo>
                <a:lnTo>
                  <a:pt x="10502725" y="8691005"/>
                </a:lnTo>
                <a:lnTo>
                  <a:pt x="10502725" y="0"/>
                </a:lnTo>
                <a:lnTo>
                  <a:pt x="0" y="0"/>
                </a:lnTo>
                <a:lnTo>
                  <a:pt x="0" y="8691005"/>
                </a:lnTo>
                <a:close/>
              </a:path>
            </a:pathLst>
          </a:custGeom>
          <a:blipFill rotWithShape="1">
            <a:blip r:embed="rId3">
              <a:alphaModFix amt="37000"/>
            </a:blip>
            <a:stretch>
              <a:fillRect b="0" l="0" r="0" t="0"/>
            </a:stretch>
          </a:blipFill>
          <a:ln>
            <a:noFill/>
          </a:ln>
        </p:spPr>
      </p:sp>
      <p:sp>
        <p:nvSpPr>
          <p:cNvPr id="513" name="Google Shape;513;p40"/>
          <p:cNvSpPr/>
          <p:nvPr/>
        </p:nvSpPr>
        <p:spPr>
          <a:xfrm flipH="1" rot="-7881738">
            <a:off x="13956764" y="-1264983"/>
            <a:ext cx="8102860" cy="6705116"/>
          </a:xfrm>
          <a:custGeom>
            <a:rect b="b" l="l" r="r" t="t"/>
            <a:pathLst>
              <a:path extrusionOk="0" h="6705116" w="8102860">
                <a:moveTo>
                  <a:pt x="0" y="6705116"/>
                </a:moveTo>
                <a:lnTo>
                  <a:pt x="8102860" y="6705116"/>
                </a:lnTo>
                <a:lnTo>
                  <a:pt x="8102860" y="0"/>
                </a:lnTo>
                <a:lnTo>
                  <a:pt x="0" y="0"/>
                </a:lnTo>
                <a:lnTo>
                  <a:pt x="0" y="6705116"/>
                </a:lnTo>
                <a:close/>
              </a:path>
            </a:pathLst>
          </a:custGeom>
          <a:blipFill rotWithShape="1">
            <a:blip r:embed="rId4">
              <a:alphaModFix amt="37000"/>
            </a:blip>
            <a:stretch>
              <a:fillRect b="0" l="0" r="0" t="0"/>
            </a:stretch>
          </a:blipFill>
          <a:ln>
            <a:noFill/>
          </a:ln>
        </p:spPr>
      </p:sp>
      <p:sp>
        <p:nvSpPr>
          <p:cNvPr id="514" name="Google Shape;514;p40"/>
          <p:cNvSpPr/>
          <p:nvPr/>
        </p:nvSpPr>
        <p:spPr>
          <a:xfrm>
            <a:off x="2330110" y="4303349"/>
            <a:ext cx="14275498" cy="4954951"/>
          </a:xfrm>
          <a:custGeom>
            <a:rect b="b" l="l" r="r" t="t"/>
            <a:pathLst>
              <a:path extrusionOk="0" h="4954951" w="14275498">
                <a:moveTo>
                  <a:pt x="0" y="0"/>
                </a:moveTo>
                <a:lnTo>
                  <a:pt x="14275498" y="0"/>
                </a:lnTo>
                <a:lnTo>
                  <a:pt x="14275498" y="4954951"/>
                </a:lnTo>
                <a:lnTo>
                  <a:pt x="0" y="4954951"/>
                </a:lnTo>
                <a:lnTo>
                  <a:pt x="0" y="0"/>
                </a:lnTo>
                <a:close/>
              </a:path>
            </a:pathLst>
          </a:custGeom>
          <a:blipFill rotWithShape="1">
            <a:blip r:embed="rId5">
              <a:alphaModFix/>
            </a:blip>
            <a:stretch>
              <a:fillRect b="-7110" l="-2602" r="-2618" t="-7328"/>
            </a:stretch>
          </a:blipFill>
          <a:ln>
            <a:noFill/>
          </a:ln>
        </p:spPr>
      </p:sp>
      <p:sp>
        <p:nvSpPr>
          <p:cNvPr id="515" name="Google Shape;515;p40"/>
          <p:cNvSpPr txBox="1"/>
          <p:nvPr/>
        </p:nvSpPr>
        <p:spPr>
          <a:xfrm>
            <a:off x="798298" y="724542"/>
            <a:ext cx="16966760" cy="1192530"/>
          </a:xfrm>
          <a:prstGeom prst="rect">
            <a:avLst/>
          </a:prstGeom>
          <a:noFill/>
          <a:ln>
            <a:noFill/>
          </a:ln>
        </p:spPr>
        <p:txBody>
          <a:bodyPr anchorCtr="0" anchor="t" bIns="0" lIns="0" spcFirstLastPara="1" rIns="0" wrap="square" tIns="0">
            <a:spAutoFit/>
          </a:bodyPr>
          <a:lstStyle/>
          <a:p>
            <a:pPr indent="0" lvl="0" marL="0" marR="0" rtl="0" algn="l">
              <a:lnSpc>
                <a:spcPct val="99000"/>
              </a:lnSpc>
              <a:spcBef>
                <a:spcPts val="0"/>
              </a:spcBef>
              <a:spcAft>
                <a:spcPts val="0"/>
              </a:spcAft>
              <a:buNone/>
            </a:pPr>
            <a:r>
              <a:rPr b="0" i="0" lang="en-US" sz="9000" u="none" cap="none" strike="noStrike">
                <a:solidFill>
                  <a:srgbClr val="517EA4"/>
                </a:solidFill>
                <a:latin typeface="Dancing Script"/>
                <a:ea typeface="Dancing Script"/>
                <a:cs typeface="Dancing Script"/>
                <a:sym typeface="Dancing Script"/>
              </a:rPr>
              <a:t>Thuật toán KNN</a:t>
            </a:r>
            <a:endParaRPr/>
          </a:p>
        </p:txBody>
      </p:sp>
      <p:sp>
        <p:nvSpPr>
          <p:cNvPr id="516" name="Google Shape;516;p40"/>
          <p:cNvSpPr txBox="1"/>
          <p:nvPr/>
        </p:nvSpPr>
        <p:spPr>
          <a:xfrm>
            <a:off x="1028700" y="2156445"/>
            <a:ext cx="16006161" cy="1725930"/>
          </a:xfrm>
          <a:prstGeom prst="rect">
            <a:avLst/>
          </a:prstGeom>
          <a:noFill/>
          <a:ln>
            <a:noFill/>
          </a:ln>
        </p:spPr>
        <p:txBody>
          <a:bodyPr anchorCtr="0" anchor="t" bIns="0" lIns="0" spcFirstLastPara="1" rIns="0" wrap="square" tIns="0">
            <a:spAutoFit/>
          </a:bodyPr>
          <a:lstStyle/>
          <a:p>
            <a:pPr indent="-356235" lvl="1" marL="712470" marR="0" rtl="0" algn="just">
              <a:lnSpc>
                <a:spcPct val="140000"/>
              </a:lnSpc>
              <a:spcBef>
                <a:spcPts val="0"/>
              </a:spcBef>
              <a:spcAft>
                <a:spcPts val="0"/>
              </a:spcAft>
              <a:buClr>
                <a:srgbClr val="517EA4"/>
              </a:buClr>
              <a:buSzPts val="3300"/>
              <a:buFont typeface="Arial"/>
              <a:buChar char="•"/>
            </a:pPr>
            <a:r>
              <a:rPr b="1" i="0" lang="en-US" sz="3300" u="none" cap="none" strike="noStrike">
                <a:solidFill>
                  <a:srgbClr val="517EA4"/>
                </a:solidFill>
                <a:latin typeface="Quicksand Medium"/>
                <a:ea typeface="Quicksand Medium"/>
                <a:cs typeface="Quicksand Medium"/>
                <a:sym typeface="Quicksand Medium"/>
              </a:rPr>
              <a:t>Hàm KNN sẽ tính khoảng cách Euclidean giữa điểm test_point và từng điểm trong tập huấn luyện (train_data_list). Sắp xếp khoảng cách theo thứ tự tăng dần và chọn k điểm gần nhất.</a:t>
            </a:r>
            <a:endParaRPr/>
          </a:p>
        </p:txBody>
      </p:sp>
      <p:sp>
        <p:nvSpPr>
          <p:cNvPr id="517" name="Google Shape;517;p40"/>
          <p:cNvSpPr txBox="1"/>
          <p:nvPr/>
        </p:nvSpPr>
        <p:spPr>
          <a:xfrm>
            <a:off x="17134686" y="9477619"/>
            <a:ext cx="763578" cy="563881"/>
          </a:xfrm>
          <a:prstGeom prst="rect">
            <a:avLst/>
          </a:prstGeom>
          <a:noFill/>
          <a:ln>
            <a:noFill/>
          </a:ln>
        </p:spPr>
        <p:txBody>
          <a:bodyPr anchorCtr="0" anchor="t" bIns="0" lIns="0" spcFirstLastPara="1" rIns="0" wrap="square" tIns="0">
            <a:spAutoFit/>
          </a:bodyPr>
          <a:lstStyle/>
          <a:p>
            <a:pPr indent="0" lvl="0" marL="0" marR="0" rtl="0" algn="ctr">
              <a:lnSpc>
                <a:spcPct val="140012"/>
              </a:lnSpc>
              <a:spcBef>
                <a:spcPts val="0"/>
              </a:spcBef>
              <a:spcAft>
                <a:spcPts val="0"/>
              </a:spcAft>
              <a:buNone/>
            </a:pPr>
            <a:r>
              <a:rPr b="1" i="0" lang="en-US" sz="3299" u="none" cap="none" strike="noStrike">
                <a:solidFill>
                  <a:srgbClr val="517EA4"/>
                </a:solidFill>
                <a:latin typeface="Quicksand"/>
                <a:ea typeface="Quicksand"/>
                <a:cs typeface="Quicksand"/>
                <a:sym typeface="Quicksand"/>
              </a:rPr>
              <a:t>40</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AF5"/>
        </a:solidFill>
      </p:bgPr>
    </p:bg>
    <p:spTree>
      <p:nvGrpSpPr>
        <p:cNvPr id="521" name="Shape 521"/>
        <p:cNvGrpSpPr/>
        <p:nvPr/>
      </p:nvGrpSpPr>
      <p:grpSpPr>
        <a:xfrm>
          <a:off x="0" y="0"/>
          <a:ext cx="0" cy="0"/>
          <a:chOff x="0" y="0"/>
          <a:chExt cx="0" cy="0"/>
        </a:xfrm>
      </p:grpSpPr>
      <p:sp>
        <p:nvSpPr>
          <p:cNvPr id="522" name="Google Shape;522;p41"/>
          <p:cNvSpPr/>
          <p:nvPr/>
        </p:nvSpPr>
        <p:spPr>
          <a:xfrm flipH="1">
            <a:off x="-3574847" y="4727936"/>
            <a:ext cx="10502725" cy="8691005"/>
          </a:xfrm>
          <a:custGeom>
            <a:rect b="b" l="l" r="r" t="t"/>
            <a:pathLst>
              <a:path extrusionOk="0" h="8691005" w="10502725">
                <a:moveTo>
                  <a:pt x="0" y="8691005"/>
                </a:moveTo>
                <a:lnTo>
                  <a:pt x="10502725" y="8691005"/>
                </a:lnTo>
                <a:lnTo>
                  <a:pt x="10502725" y="0"/>
                </a:lnTo>
                <a:lnTo>
                  <a:pt x="0" y="0"/>
                </a:lnTo>
                <a:lnTo>
                  <a:pt x="0" y="8691005"/>
                </a:lnTo>
                <a:close/>
              </a:path>
            </a:pathLst>
          </a:custGeom>
          <a:blipFill rotWithShape="1">
            <a:blip r:embed="rId3">
              <a:alphaModFix amt="37000"/>
            </a:blip>
            <a:stretch>
              <a:fillRect b="0" l="0" r="0" t="0"/>
            </a:stretch>
          </a:blipFill>
          <a:ln>
            <a:noFill/>
          </a:ln>
        </p:spPr>
      </p:sp>
      <p:sp>
        <p:nvSpPr>
          <p:cNvPr id="523" name="Google Shape;523;p41"/>
          <p:cNvSpPr/>
          <p:nvPr/>
        </p:nvSpPr>
        <p:spPr>
          <a:xfrm flipH="1" rot="-7881738">
            <a:off x="13956764" y="-1264983"/>
            <a:ext cx="8102860" cy="6705116"/>
          </a:xfrm>
          <a:custGeom>
            <a:rect b="b" l="l" r="r" t="t"/>
            <a:pathLst>
              <a:path extrusionOk="0" h="6705116" w="8102860">
                <a:moveTo>
                  <a:pt x="0" y="6705116"/>
                </a:moveTo>
                <a:lnTo>
                  <a:pt x="8102860" y="6705116"/>
                </a:lnTo>
                <a:lnTo>
                  <a:pt x="8102860" y="0"/>
                </a:lnTo>
                <a:lnTo>
                  <a:pt x="0" y="0"/>
                </a:lnTo>
                <a:lnTo>
                  <a:pt x="0" y="6705116"/>
                </a:lnTo>
                <a:close/>
              </a:path>
            </a:pathLst>
          </a:custGeom>
          <a:blipFill rotWithShape="1">
            <a:blip r:embed="rId4">
              <a:alphaModFix amt="37000"/>
            </a:blip>
            <a:stretch>
              <a:fillRect b="0" l="0" r="0" t="0"/>
            </a:stretch>
          </a:blipFill>
          <a:ln>
            <a:noFill/>
          </a:ln>
        </p:spPr>
      </p:sp>
      <p:sp>
        <p:nvSpPr>
          <p:cNvPr id="524" name="Google Shape;524;p41"/>
          <p:cNvSpPr/>
          <p:nvPr/>
        </p:nvSpPr>
        <p:spPr>
          <a:xfrm>
            <a:off x="2533525" y="4386095"/>
            <a:ext cx="14016195" cy="4872205"/>
          </a:xfrm>
          <a:custGeom>
            <a:rect b="b" l="l" r="r" t="t"/>
            <a:pathLst>
              <a:path extrusionOk="0" h="4872205" w="14016195">
                <a:moveTo>
                  <a:pt x="0" y="0"/>
                </a:moveTo>
                <a:lnTo>
                  <a:pt x="14016195" y="0"/>
                </a:lnTo>
                <a:lnTo>
                  <a:pt x="14016195" y="4872205"/>
                </a:lnTo>
                <a:lnTo>
                  <a:pt x="0" y="4872205"/>
                </a:lnTo>
                <a:lnTo>
                  <a:pt x="0" y="0"/>
                </a:lnTo>
                <a:close/>
              </a:path>
            </a:pathLst>
          </a:custGeom>
          <a:blipFill rotWithShape="1">
            <a:blip r:embed="rId5">
              <a:alphaModFix/>
            </a:blip>
            <a:stretch>
              <a:fillRect b="-6904" l="-2399" r="-2398" t="-6903"/>
            </a:stretch>
          </a:blipFill>
          <a:ln>
            <a:noFill/>
          </a:ln>
        </p:spPr>
      </p:sp>
      <p:sp>
        <p:nvSpPr>
          <p:cNvPr id="525" name="Google Shape;525;p41"/>
          <p:cNvSpPr txBox="1"/>
          <p:nvPr/>
        </p:nvSpPr>
        <p:spPr>
          <a:xfrm>
            <a:off x="798298" y="724542"/>
            <a:ext cx="16966760" cy="1192530"/>
          </a:xfrm>
          <a:prstGeom prst="rect">
            <a:avLst/>
          </a:prstGeom>
          <a:noFill/>
          <a:ln>
            <a:noFill/>
          </a:ln>
        </p:spPr>
        <p:txBody>
          <a:bodyPr anchorCtr="0" anchor="t" bIns="0" lIns="0" spcFirstLastPara="1" rIns="0" wrap="square" tIns="0">
            <a:spAutoFit/>
          </a:bodyPr>
          <a:lstStyle/>
          <a:p>
            <a:pPr indent="0" lvl="0" marL="0" marR="0" rtl="0" algn="l">
              <a:lnSpc>
                <a:spcPct val="99000"/>
              </a:lnSpc>
              <a:spcBef>
                <a:spcPts val="0"/>
              </a:spcBef>
              <a:spcAft>
                <a:spcPts val="0"/>
              </a:spcAft>
              <a:buNone/>
            </a:pPr>
            <a:r>
              <a:rPr b="0" i="0" lang="en-US" sz="9000" u="none" cap="none" strike="noStrike">
                <a:solidFill>
                  <a:srgbClr val="517EA4"/>
                </a:solidFill>
                <a:latin typeface="Dancing Script"/>
                <a:ea typeface="Dancing Script"/>
                <a:cs typeface="Dancing Script"/>
                <a:sym typeface="Dancing Script"/>
              </a:rPr>
              <a:t>Thuật toán KNN</a:t>
            </a:r>
            <a:endParaRPr/>
          </a:p>
        </p:txBody>
      </p:sp>
      <p:sp>
        <p:nvSpPr>
          <p:cNvPr id="526" name="Google Shape;526;p41"/>
          <p:cNvSpPr txBox="1"/>
          <p:nvPr/>
        </p:nvSpPr>
        <p:spPr>
          <a:xfrm>
            <a:off x="1028700" y="2156445"/>
            <a:ext cx="16006161" cy="1725930"/>
          </a:xfrm>
          <a:prstGeom prst="rect">
            <a:avLst/>
          </a:prstGeom>
          <a:noFill/>
          <a:ln>
            <a:noFill/>
          </a:ln>
        </p:spPr>
        <p:txBody>
          <a:bodyPr anchorCtr="0" anchor="t" bIns="0" lIns="0" spcFirstLastPara="1" rIns="0" wrap="square" tIns="0">
            <a:spAutoFit/>
          </a:bodyPr>
          <a:lstStyle/>
          <a:p>
            <a:pPr indent="-356235" lvl="1" marL="712470" marR="0" rtl="0" algn="just">
              <a:lnSpc>
                <a:spcPct val="140000"/>
              </a:lnSpc>
              <a:spcBef>
                <a:spcPts val="0"/>
              </a:spcBef>
              <a:spcAft>
                <a:spcPts val="0"/>
              </a:spcAft>
              <a:buClr>
                <a:srgbClr val="517EA4"/>
              </a:buClr>
              <a:buSzPts val="3300"/>
              <a:buFont typeface="Arial"/>
              <a:buChar char="•"/>
            </a:pPr>
            <a:r>
              <a:rPr b="1" i="0" lang="en-US" sz="3300" u="none" cap="none" strike="noStrike">
                <a:solidFill>
                  <a:srgbClr val="517EA4"/>
                </a:solidFill>
                <a:latin typeface="Quicksand Medium"/>
                <a:ea typeface="Quicksand Medium"/>
                <a:cs typeface="Quicksand Medium"/>
                <a:sym typeface="Quicksand Medium"/>
              </a:rPr>
              <a:t>Đếm số lần xuất hiện của mỗi nhãn (label) trong k điểm gần nhất. Dự đoán nhãn dựa trên nhãn xuất hiện nhiều nhất trong k điểm. Trả về nhãn có tần suất cao nhất.</a:t>
            </a:r>
            <a:endParaRPr/>
          </a:p>
        </p:txBody>
      </p:sp>
      <p:sp>
        <p:nvSpPr>
          <p:cNvPr id="527" name="Google Shape;527;p41"/>
          <p:cNvSpPr txBox="1"/>
          <p:nvPr/>
        </p:nvSpPr>
        <p:spPr>
          <a:xfrm>
            <a:off x="17134686" y="9477619"/>
            <a:ext cx="763578" cy="563881"/>
          </a:xfrm>
          <a:prstGeom prst="rect">
            <a:avLst/>
          </a:prstGeom>
          <a:noFill/>
          <a:ln>
            <a:noFill/>
          </a:ln>
        </p:spPr>
        <p:txBody>
          <a:bodyPr anchorCtr="0" anchor="t" bIns="0" lIns="0" spcFirstLastPara="1" rIns="0" wrap="square" tIns="0">
            <a:spAutoFit/>
          </a:bodyPr>
          <a:lstStyle/>
          <a:p>
            <a:pPr indent="0" lvl="0" marL="0" marR="0" rtl="0" algn="ctr">
              <a:lnSpc>
                <a:spcPct val="140012"/>
              </a:lnSpc>
              <a:spcBef>
                <a:spcPts val="0"/>
              </a:spcBef>
              <a:spcAft>
                <a:spcPts val="0"/>
              </a:spcAft>
              <a:buNone/>
            </a:pPr>
            <a:r>
              <a:rPr b="1" i="0" lang="en-US" sz="3299" u="none" cap="none" strike="noStrike">
                <a:solidFill>
                  <a:srgbClr val="517EA4"/>
                </a:solidFill>
                <a:latin typeface="Quicksand"/>
                <a:ea typeface="Quicksand"/>
                <a:cs typeface="Quicksand"/>
                <a:sym typeface="Quicksand"/>
              </a:rPr>
              <a:t>41</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AF5"/>
        </a:solidFill>
      </p:bgPr>
    </p:bg>
    <p:spTree>
      <p:nvGrpSpPr>
        <p:cNvPr id="531" name="Shape 531"/>
        <p:cNvGrpSpPr/>
        <p:nvPr/>
      </p:nvGrpSpPr>
      <p:grpSpPr>
        <a:xfrm>
          <a:off x="0" y="0"/>
          <a:ext cx="0" cy="0"/>
          <a:chOff x="0" y="0"/>
          <a:chExt cx="0" cy="0"/>
        </a:xfrm>
      </p:grpSpPr>
      <p:sp>
        <p:nvSpPr>
          <p:cNvPr id="532" name="Google Shape;532;p42"/>
          <p:cNvSpPr/>
          <p:nvPr/>
        </p:nvSpPr>
        <p:spPr>
          <a:xfrm flipH="1">
            <a:off x="-3574847" y="4727936"/>
            <a:ext cx="10502725" cy="8691005"/>
          </a:xfrm>
          <a:custGeom>
            <a:rect b="b" l="l" r="r" t="t"/>
            <a:pathLst>
              <a:path extrusionOk="0" h="8691005" w="10502725">
                <a:moveTo>
                  <a:pt x="0" y="8691005"/>
                </a:moveTo>
                <a:lnTo>
                  <a:pt x="10502725" y="8691005"/>
                </a:lnTo>
                <a:lnTo>
                  <a:pt x="10502725" y="0"/>
                </a:lnTo>
                <a:lnTo>
                  <a:pt x="0" y="0"/>
                </a:lnTo>
                <a:lnTo>
                  <a:pt x="0" y="8691005"/>
                </a:lnTo>
                <a:close/>
              </a:path>
            </a:pathLst>
          </a:custGeom>
          <a:blipFill rotWithShape="1">
            <a:blip r:embed="rId3">
              <a:alphaModFix amt="37000"/>
            </a:blip>
            <a:stretch>
              <a:fillRect b="0" l="0" r="0" t="0"/>
            </a:stretch>
          </a:blipFill>
          <a:ln>
            <a:noFill/>
          </a:ln>
        </p:spPr>
      </p:sp>
      <p:sp>
        <p:nvSpPr>
          <p:cNvPr id="533" name="Google Shape;533;p42"/>
          <p:cNvSpPr/>
          <p:nvPr/>
        </p:nvSpPr>
        <p:spPr>
          <a:xfrm flipH="1" rot="-7881738">
            <a:off x="13956764" y="-1264983"/>
            <a:ext cx="8102860" cy="6705116"/>
          </a:xfrm>
          <a:custGeom>
            <a:rect b="b" l="l" r="r" t="t"/>
            <a:pathLst>
              <a:path extrusionOk="0" h="6705116" w="8102860">
                <a:moveTo>
                  <a:pt x="0" y="6705116"/>
                </a:moveTo>
                <a:lnTo>
                  <a:pt x="8102860" y="6705116"/>
                </a:lnTo>
                <a:lnTo>
                  <a:pt x="8102860" y="0"/>
                </a:lnTo>
                <a:lnTo>
                  <a:pt x="0" y="0"/>
                </a:lnTo>
                <a:lnTo>
                  <a:pt x="0" y="6705116"/>
                </a:lnTo>
                <a:close/>
              </a:path>
            </a:pathLst>
          </a:custGeom>
          <a:blipFill rotWithShape="1">
            <a:blip r:embed="rId4">
              <a:alphaModFix amt="37000"/>
            </a:blip>
            <a:stretch>
              <a:fillRect b="0" l="0" r="0" t="0"/>
            </a:stretch>
          </a:blipFill>
          <a:ln>
            <a:noFill/>
          </a:ln>
        </p:spPr>
      </p:sp>
      <p:sp>
        <p:nvSpPr>
          <p:cNvPr id="534" name="Google Shape;534;p42"/>
          <p:cNvSpPr/>
          <p:nvPr/>
        </p:nvSpPr>
        <p:spPr>
          <a:xfrm>
            <a:off x="1936411" y="4274997"/>
            <a:ext cx="14101546" cy="4549247"/>
          </a:xfrm>
          <a:custGeom>
            <a:rect b="b" l="l" r="r" t="t"/>
            <a:pathLst>
              <a:path extrusionOk="0" h="4549247" w="14101546">
                <a:moveTo>
                  <a:pt x="0" y="0"/>
                </a:moveTo>
                <a:lnTo>
                  <a:pt x="14101546" y="0"/>
                </a:lnTo>
                <a:lnTo>
                  <a:pt x="14101546" y="4549247"/>
                </a:lnTo>
                <a:lnTo>
                  <a:pt x="0" y="4549247"/>
                </a:lnTo>
                <a:lnTo>
                  <a:pt x="0" y="0"/>
                </a:lnTo>
                <a:close/>
              </a:path>
            </a:pathLst>
          </a:custGeom>
          <a:blipFill rotWithShape="1">
            <a:blip r:embed="rId5">
              <a:alphaModFix/>
            </a:blip>
            <a:stretch>
              <a:fillRect b="-8290" l="-2526" r="-2673" t="-8290"/>
            </a:stretch>
          </a:blipFill>
          <a:ln>
            <a:noFill/>
          </a:ln>
        </p:spPr>
      </p:sp>
      <p:sp>
        <p:nvSpPr>
          <p:cNvPr id="535" name="Google Shape;535;p42"/>
          <p:cNvSpPr txBox="1"/>
          <p:nvPr/>
        </p:nvSpPr>
        <p:spPr>
          <a:xfrm>
            <a:off x="798298" y="724542"/>
            <a:ext cx="16966760" cy="1192530"/>
          </a:xfrm>
          <a:prstGeom prst="rect">
            <a:avLst/>
          </a:prstGeom>
          <a:noFill/>
          <a:ln>
            <a:noFill/>
          </a:ln>
        </p:spPr>
        <p:txBody>
          <a:bodyPr anchorCtr="0" anchor="t" bIns="0" lIns="0" spcFirstLastPara="1" rIns="0" wrap="square" tIns="0">
            <a:spAutoFit/>
          </a:bodyPr>
          <a:lstStyle/>
          <a:p>
            <a:pPr indent="0" lvl="0" marL="0" marR="0" rtl="0" algn="l">
              <a:lnSpc>
                <a:spcPct val="99000"/>
              </a:lnSpc>
              <a:spcBef>
                <a:spcPts val="0"/>
              </a:spcBef>
              <a:spcAft>
                <a:spcPts val="0"/>
              </a:spcAft>
              <a:buNone/>
            </a:pPr>
            <a:r>
              <a:rPr b="0" i="0" lang="en-US" sz="9000" u="none" cap="none" strike="noStrike">
                <a:solidFill>
                  <a:srgbClr val="517EA4"/>
                </a:solidFill>
                <a:latin typeface="Dancing Script"/>
                <a:ea typeface="Dancing Script"/>
                <a:cs typeface="Dancing Script"/>
                <a:sym typeface="Dancing Script"/>
              </a:rPr>
              <a:t>Thuật toán KNN</a:t>
            </a:r>
            <a:endParaRPr/>
          </a:p>
        </p:txBody>
      </p:sp>
      <p:sp>
        <p:nvSpPr>
          <p:cNvPr id="536" name="Google Shape;536;p42"/>
          <p:cNvSpPr txBox="1"/>
          <p:nvPr/>
        </p:nvSpPr>
        <p:spPr>
          <a:xfrm>
            <a:off x="1028700" y="2156445"/>
            <a:ext cx="16006161" cy="1144905"/>
          </a:xfrm>
          <a:prstGeom prst="rect">
            <a:avLst/>
          </a:prstGeom>
          <a:noFill/>
          <a:ln>
            <a:noFill/>
          </a:ln>
        </p:spPr>
        <p:txBody>
          <a:bodyPr anchorCtr="0" anchor="t" bIns="0" lIns="0" spcFirstLastPara="1" rIns="0" wrap="square" tIns="0">
            <a:spAutoFit/>
          </a:bodyPr>
          <a:lstStyle/>
          <a:p>
            <a:pPr indent="-356235" lvl="1" marL="712470" marR="0" rtl="0" algn="just">
              <a:lnSpc>
                <a:spcPct val="140000"/>
              </a:lnSpc>
              <a:spcBef>
                <a:spcPts val="0"/>
              </a:spcBef>
              <a:spcAft>
                <a:spcPts val="0"/>
              </a:spcAft>
              <a:buClr>
                <a:srgbClr val="517EA4"/>
              </a:buClr>
              <a:buSzPts val="3300"/>
              <a:buFont typeface="Arial"/>
              <a:buChar char="•"/>
            </a:pPr>
            <a:r>
              <a:rPr b="1" i="0" lang="en-US" sz="3300" u="none" cap="none" strike="noStrike">
                <a:solidFill>
                  <a:srgbClr val="517EA4"/>
                </a:solidFill>
                <a:latin typeface="Quicksand Medium"/>
                <a:ea typeface="Quicksand Medium"/>
                <a:cs typeface="Quicksand Medium"/>
                <a:sym typeface="Quicksand Medium"/>
              </a:rPr>
              <a:t>Hàm evaluate_predictions dùng để đánh giá hiệu suất của mô hình phân loại dựa trên danh sách các dự đoán (predictions_list) theo các chỉ số phổ biến</a:t>
            </a:r>
            <a:endParaRPr/>
          </a:p>
        </p:txBody>
      </p:sp>
      <p:sp>
        <p:nvSpPr>
          <p:cNvPr id="537" name="Google Shape;537;p42"/>
          <p:cNvSpPr txBox="1"/>
          <p:nvPr/>
        </p:nvSpPr>
        <p:spPr>
          <a:xfrm>
            <a:off x="17134686" y="9477619"/>
            <a:ext cx="763578" cy="563881"/>
          </a:xfrm>
          <a:prstGeom prst="rect">
            <a:avLst/>
          </a:prstGeom>
          <a:noFill/>
          <a:ln>
            <a:noFill/>
          </a:ln>
        </p:spPr>
        <p:txBody>
          <a:bodyPr anchorCtr="0" anchor="t" bIns="0" lIns="0" spcFirstLastPara="1" rIns="0" wrap="square" tIns="0">
            <a:spAutoFit/>
          </a:bodyPr>
          <a:lstStyle/>
          <a:p>
            <a:pPr indent="0" lvl="0" marL="0" marR="0" rtl="0" algn="ctr">
              <a:lnSpc>
                <a:spcPct val="140012"/>
              </a:lnSpc>
              <a:spcBef>
                <a:spcPts val="0"/>
              </a:spcBef>
              <a:spcAft>
                <a:spcPts val="0"/>
              </a:spcAft>
              <a:buNone/>
            </a:pPr>
            <a:r>
              <a:rPr b="1" i="0" lang="en-US" sz="3299" u="none" cap="none" strike="noStrike">
                <a:solidFill>
                  <a:srgbClr val="517EA4"/>
                </a:solidFill>
                <a:latin typeface="Quicksand"/>
                <a:ea typeface="Quicksand"/>
                <a:cs typeface="Quicksand"/>
                <a:sym typeface="Quicksand"/>
              </a:rPr>
              <a:t>42</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1" name="Shape 541"/>
        <p:cNvGrpSpPr/>
        <p:nvPr/>
      </p:nvGrpSpPr>
      <p:grpSpPr>
        <a:xfrm>
          <a:off x="0" y="0"/>
          <a:ext cx="0" cy="0"/>
          <a:chOff x="0" y="0"/>
          <a:chExt cx="0" cy="0"/>
        </a:xfrm>
      </p:grpSpPr>
      <p:sp>
        <p:nvSpPr>
          <p:cNvPr id="542" name="Google Shape;542;p43"/>
          <p:cNvSpPr/>
          <p:nvPr/>
        </p:nvSpPr>
        <p:spPr>
          <a:xfrm>
            <a:off x="0" y="0"/>
            <a:ext cx="2203704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9219" l="0" r="0" t="-9220"/>
            </a:stretch>
          </a:blipFill>
          <a:ln>
            <a:noFill/>
          </a:ln>
        </p:spPr>
      </p:sp>
      <p:sp>
        <p:nvSpPr>
          <p:cNvPr id="543" name="Google Shape;543;p43"/>
          <p:cNvSpPr/>
          <p:nvPr/>
        </p:nvSpPr>
        <p:spPr>
          <a:xfrm flipH="1" rot="1155628">
            <a:off x="-686250" y="-772603"/>
            <a:ext cx="2485602" cy="6099638"/>
          </a:xfrm>
          <a:custGeom>
            <a:rect b="b" l="l" r="r" t="t"/>
            <a:pathLst>
              <a:path extrusionOk="0" h="6099638" w="2485602">
                <a:moveTo>
                  <a:pt x="2485602" y="0"/>
                </a:moveTo>
                <a:lnTo>
                  <a:pt x="0" y="0"/>
                </a:lnTo>
                <a:lnTo>
                  <a:pt x="0" y="6099637"/>
                </a:lnTo>
                <a:lnTo>
                  <a:pt x="2485602" y="6099637"/>
                </a:lnTo>
                <a:lnTo>
                  <a:pt x="2485602" y="0"/>
                </a:lnTo>
                <a:close/>
              </a:path>
            </a:pathLst>
          </a:custGeom>
          <a:blipFill rotWithShape="1">
            <a:blip r:embed="rId4">
              <a:alphaModFix/>
            </a:blip>
            <a:stretch>
              <a:fillRect b="0" l="0" r="0" t="0"/>
            </a:stretch>
          </a:blipFill>
          <a:ln>
            <a:noFill/>
          </a:ln>
        </p:spPr>
      </p:sp>
      <p:sp>
        <p:nvSpPr>
          <p:cNvPr id="544" name="Google Shape;544;p43"/>
          <p:cNvSpPr/>
          <p:nvPr/>
        </p:nvSpPr>
        <p:spPr>
          <a:xfrm rot="-2103943">
            <a:off x="17045199" y="-1116585"/>
            <a:ext cx="2485602" cy="6099638"/>
          </a:xfrm>
          <a:custGeom>
            <a:rect b="b" l="l" r="r" t="t"/>
            <a:pathLst>
              <a:path extrusionOk="0" h="6099638" w="2485602">
                <a:moveTo>
                  <a:pt x="0" y="0"/>
                </a:moveTo>
                <a:lnTo>
                  <a:pt x="2485602" y="0"/>
                </a:lnTo>
                <a:lnTo>
                  <a:pt x="2485602" y="6099638"/>
                </a:lnTo>
                <a:lnTo>
                  <a:pt x="0" y="6099638"/>
                </a:lnTo>
                <a:lnTo>
                  <a:pt x="0" y="0"/>
                </a:lnTo>
                <a:close/>
              </a:path>
            </a:pathLst>
          </a:custGeom>
          <a:blipFill rotWithShape="1">
            <a:blip r:embed="rId4">
              <a:alphaModFix/>
            </a:blip>
            <a:stretch>
              <a:fillRect b="0" l="0" r="0" t="0"/>
            </a:stretch>
          </a:blipFill>
          <a:ln>
            <a:noFill/>
          </a:ln>
        </p:spPr>
      </p:sp>
      <p:sp>
        <p:nvSpPr>
          <p:cNvPr id="545" name="Google Shape;545;p43"/>
          <p:cNvSpPr/>
          <p:nvPr/>
        </p:nvSpPr>
        <p:spPr>
          <a:xfrm rot="1794609">
            <a:off x="16416926" y="6208481"/>
            <a:ext cx="2485602" cy="6099638"/>
          </a:xfrm>
          <a:custGeom>
            <a:rect b="b" l="l" r="r" t="t"/>
            <a:pathLst>
              <a:path extrusionOk="0" h="6099638" w="2485602">
                <a:moveTo>
                  <a:pt x="0" y="0"/>
                </a:moveTo>
                <a:lnTo>
                  <a:pt x="2485603" y="0"/>
                </a:lnTo>
                <a:lnTo>
                  <a:pt x="2485603" y="6099638"/>
                </a:lnTo>
                <a:lnTo>
                  <a:pt x="0" y="6099638"/>
                </a:lnTo>
                <a:lnTo>
                  <a:pt x="0" y="0"/>
                </a:lnTo>
                <a:close/>
              </a:path>
            </a:pathLst>
          </a:custGeom>
          <a:blipFill rotWithShape="1">
            <a:blip r:embed="rId4">
              <a:alphaModFix/>
            </a:blip>
            <a:stretch>
              <a:fillRect b="0" l="0" r="0" t="0"/>
            </a:stretch>
          </a:blipFill>
          <a:ln>
            <a:noFill/>
          </a:ln>
        </p:spPr>
      </p:sp>
      <p:sp>
        <p:nvSpPr>
          <p:cNvPr id="546" name="Google Shape;546;p43"/>
          <p:cNvSpPr/>
          <p:nvPr/>
        </p:nvSpPr>
        <p:spPr>
          <a:xfrm flipH="1" rot="-961226">
            <a:off x="-829289" y="6219523"/>
            <a:ext cx="2485602" cy="6099638"/>
          </a:xfrm>
          <a:custGeom>
            <a:rect b="b" l="l" r="r" t="t"/>
            <a:pathLst>
              <a:path extrusionOk="0" h="6099638" w="2485602">
                <a:moveTo>
                  <a:pt x="2485603" y="0"/>
                </a:moveTo>
                <a:lnTo>
                  <a:pt x="0" y="0"/>
                </a:lnTo>
                <a:lnTo>
                  <a:pt x="0" y="6099638"/>
                </a:lnTo>
                <a:lnTo>
                  <a:pt x="2485603" y="6099638"/>
                </a:lnTo>
                <a:lnTo>
                  <a:pt x="2485603" y="0"/>
                </a:lnTo>
                <a:close/>
              </a:path>
            </a:pathLst>
          </a:custGeom>
          <a:blipFill rotWithShape="1">
            <a:blip r:embed="rId4">
              <a:alphaModFix/>
            </a:blip>
            <a:stretch>
              <a:fillRect b="0" l="0" r="0" t="0"/>
            </a:stretch>
          </a:blipFill>
          <a:ln>
            <a:noFill/>
          </a:ln>
        </p:spPr>
      </p:sp>
      <p:sp>
        <p:nvSpPr>
          <p:cNvPr id="547" name="Google Shape;547;p43"/>
          <p:cNvSpPr/>
          <p:nvPr/>
        </p:nvSpPr>
        <p:spPr>
          <a:xfrm>
            <a:off x="16562954" y="3043718"/>
            <a:ext cx="2675778" cy="4832105"/>
          </a:xfrm>
          <a:custGeom>
            <a:rect b="b" l="l" r="r" t="t"/>
            <a:pathLst>
              <a:path extrusionOk="0" h="4832105" w="2675778">
                <a:moveTo>
                  <a:pt x="0" y="0"/>
                </a:moveTo>
                <a:lnTo>
                  <a:pt x="2675777" y="0"/>
                </a:lnTo>
                <a:lnTo>
                  <a:pt x="2675777" y="4832105"/>
                </a:lnTo>
                <a:lnTo>
                  <a:pt x="0" y="4832105"/>
                </a:lnTo>
                <a:lnTo>
                  <a:pt x="0" y="0"/>
                </a:lnTo>
                <a:close/>
              </a:path>
            </a:pathLst>
          </a:custGeom>
          <a:blipFill rotWithShape="1">
            <a:blip r:embed="rId5">
              <a:alphaModFix/>
            </a:blip>
            <a:stretch>
              <a:fillRect b="0" l="0" r="0" t="0"/>
            </a:stretch>
          </a:blipFill>
          <a:ln>
            <a:noFill/>
          </a:ln>
        </p:spPr>
      </p:sp>
      <p:sp>
        <p:nvSpPr>
          <p:cNvPr id="548" name="Google Shape;548;p43"/>
          <p:cNvSpPr/>
          <p:nvPr/>
        </p:nvSpPr>
        <p:spPr>
          <a:xfrm rot="10800000">
            <a:off x="-568883" y="3043718"/>
            <a:ext cx="2675778" cy="4832105"/>
          </a:xfrm>
          <a:custGeom>
            <a:rect b="b" l="l" r="r" t="t"/>
            <a:pathLst>
              <a:path extrusionOk="0" h="4832105" w="2675778">
                <a:moveTo>
                  <a:pt x="2675778" y="4832105"/>
                </a:moveTo>
                <a:lnTo>
                  <a:pt x="0" y="4832105"/>
                </a:lnTo>
                <a:lnTo>
                  <a:pt x="0" y="0"/>
                </a:lnTo>
                <a:lnTo>
                  <a:pt x="2675778" y="0"/>
                </a:lnTo>
                <a:lnTo>
                  <a:pt x="2675778" y="4832105"/>
                </a:lnTo>
                <a:close/>
              </a:path>
            </a:pathLst>
          </a:custGeom>
          <a:blipFill rotWithShape="1">
            <a:blip r:embed="rId5">
              <a:alphaModFix/>
            </a:blip>
            <a:stretch>
              <a:fillRect b="0" l="0" r="0" t="0"/>
            </a:stretch>
          </a:blipFill>
          <a:ln>
            <a:noFill/>
          </a:ln>
        </p:spPr>
      </p:sp>
      <p:grpSp>
        <p:nvGrpSpPr>
          <p:cNvPr id="549" name="Google Shape;549;p43"/>
          <p:cNvGrpSpPr/>
          <p:nvPr/>
        </p:nvGrpSpPr>
        <p:grpSpPr>
          <a:xfrm>
            <a:off x="3633310" y="2720308"/>
            <a:ext cx="11021380" cy="4846384"/>
            <a:chOff x="0" y="0"/>
            <a:chExt cx="14695173" cy="6461845"/>
          </a:xfrm>
        </p:grpSpPr>
        <p:sp>
          <p:nvSpPr>
            <p:cNvPr id="550" name="Google Shape;550;p43"/>
            <p:cNvSpPr txBox="1"/>
            <p:nvPr/>
          </p:nvSpPr>
          <p:spPr>
            <a:xfrm>
              <a:off x="0" y="4266650"/>
              <a:ext cx="14695173" cy="2195195"/>
            </a:xfrm>
            <a:prstGeom prst="rect">
              <a:avLst/>
            </a:prstGeom>
            <a:noFill/>
            <a:ln>
              <a:noFill/>
            </a:ln>
          </p:spPr>
          <p:txBody>
            <a:bodyPr anchorCtr="0" anchor="t" bIns="0" lIns="0" spcFirstLastPara="1" rIns="0" wrap="square" tIns="0">
              <a:spAutoFit/>
            </a:bodyPr>
            <a:lstStyle/>
            <a:p>
              <a:pPr indent="0" lvl="0" marL="0" marR="0" rtl="0" algn="ctr">
                <a:lnSpc>
                  <a:spcPct val="99000"/>
                </a:lnSpc>
                <a:spcBef>
                  <a:spcPts val="0"/>
                </a:spcBef>
                <a:spcAft>
                  <a:spcPts val="0"/>
                </a:spcAft>
                <a:buNone/>
              </a:pPr>
              <a:r>
                <a:rPr b="0" i="0" lang="en-US" sz="12000" u="none" cap="none" strike="noStrike">
                  <a:solidFill>
                    <a:srgbClr val="517EA4"/>
                  </a:solidFill>
                  <a:latin typeface="Dancing Script"/>
                  <a:ea typeface="Dancing Script"/>
                  <a:cs typeface="Dancing Script"/>
                  <a:sym typeface="Dancing Script"/>
                </a:rPr>
                <a:t>Kết quả đạt được</a:t>
              </a:r>
              <a:endParaRPr/>
            </a:p>
          </p:txBody>
        </p:sp>
        <p:sp>
          <p:nvSpPr>
            <p:cNvPr id="551" name="Google Shape;551;p43"/>
            <p:cNvSpPr/>
            <p:nvPr/>
          </p:nvSpPr>
          <p:spPr>
            <a:xfrm>
              <a:off x="5683082" y="0"/>
              <a:ext cx="3329010" cy="3245785"/>
            </a:xfrm>
            <a:custGeom>
              <a:rect b="b" l="l" r="r" t="t"/>
              <a:pathLst>
                <a:path extrusionOk="0" h="3245785" w="3329010">
                  <a:moveTo>
                    <a:pt x="0" y="0"/>
                  </a:moveTo>
                  <a:lnTo>
                    <a:pt x="3329010" y="0"/>
                  </a:lnTo>
                  <a:lnTo>
                    <a:pt x="3329010" y="3245785"/>
                  </a:lnTo>
                  <a:lnTo>
                    <a:pt x="0" y="3245785"/>
                  </a:lnTo>
                  <a:lnTo>
                    <a:pt x="0" y="0"/>
                  </a:lnTo>
                  <a:close/>
                </a:path>
              </a:pathLst>
            </a:custGeom>
            <a:blipFill rotWithShape="1">
              <a:blip r:embed="rId6">
                <a:alphaModFix/>
              </a:blip>
              <a:stretch>
                <a:fillRect b="0" l="0" r="0" t="0"/>
              </a:stretch>
            </a:blipFill>
            <a:ln>
              <a:noFill/>
            </a:ln>
          </p:spPr>
        </p:sp>
        <p:sp>
          <p:nvSpPr>
            <p:cNvPr id="552" name="Google Shape;552;p43"/>
            <p:cNvSpPr txBox="1"/>
            <p:nvPr/>
          </p:nvSpPr>
          <p:spPr>
            <a:xfrm>
              <a:off x="5563034" y="644357"/>
              <a:ext cx="3569106" cy="2195195"/>
            </a:xfrm>
            <a:prstGeom prst="rect">
              <a:avLst/>
            </a:prstGeom>
            <a:noFill/>
            <a:ln>
              <a:noFill/>
            </a:ln>
          </p:spPr>
          <p:txBody>
            <a:bodyPr anchorCtr="0" anchor="t" bIns="0" lIns="0" spcFirstLastPara="1" rIns="0" wrap="square" tIns="0">
              <a:spAutoFit/>
            </a:bodyPr>
            <a:lstStyle/>
            <a:p>
              <a:pPr indent="0" lvl="0" marL="0" marR="0" rtl="0" algn="ctr">
                <a:lnSpc>
                  <a:spcPct val="99000"/>
                </a:lnSpc>
                <a:spcBef>
                  <a:spcPts val="0"/>
                </a:spcBef>
                <a:spcAft>
                  <a:spcPts val="0"/>
                </a:spcAft>
                <a:buNone/>
              </a:pPr>
              <a:r>
                <a:rPr b="0" i="0" lang="en-US" sz="12000" u="none" cap="none" strike="noStrike">
                  <a:solidFill>
                    <a:srgbClr val="517EA4"/>
                  </a:solidFill>
                  <a:latin typeface="Dancing Script"/>
                  <a:ea typeface="Dancing Script"/>
                  <a:cs typeface="Dancing Script"/>
                  <a:sym typeface="Dancing Script"/>
                </a:rPr>
                <a:t>05</a:t>
              </a:r>
              <a:endParaRPr/>
            </a:p>
          </p:txBody>
        </p:sp>
      </p:grpSp>
      <p:sp>
        <p:nvSpPr>
          <p:cNvPr id="553" name="Google Shape;553;p43"/>
          <p:cNvSpPr txBox="1"/>
          <p:nvPr/>
        </p:nvSpPr>
        <p:spPr>
          <a:xfrm>
            <a:off x="17134686" y="9477619"/>
            <a:ext cx="763578" cy="563881"/>
          </a:xfrm>
          <a:prstGeom prst="rect">
            <a:avLst/>
          </a:prstGeom>
          <a:noFill/>
          <a:ln>
            <a:noFill/>
          </a:ln>
        </p:spPr>
        <p:txBody>
          <a:bodyPr anchorCtr="0" anchor="t" bIns="0" lIns="0" spcFirstLastPara="1" rIns="0" wrap="square" tIns="0">
            <a:spAutoFit/>
          </a:bodyPr>
          <a:lstStyle/>
          <a:p>
            <a:pPr indent="0" lvl="0" marL="0" marR="0" rtl="0" algn="ctr">
              <a:lnSpc>
                <a:spcPct val="140012"/>
              </a:lnSpc>
              <a:spcBef>
                <a:spcPts val="0"/>
              </a:spcBef>
              <a:spcAft>
                <a:spcPts val="0"/>
              </a:spcAft>
              <a:buNone/>
            </a:pPr>
            <a:r>
              <a:rPr b="1" i="0" lang="en-US" sz="3299" u="none" cap="none" strike="noStrike">
                <a:solidFill>
                  <a:srgbClr val="517EA4"/>
                </a:solidFill>
                <a:latin typeface="Quicksand"/>
                <a:ea typeface="Quicksand"/>
                <a:cs typeface="Quicksand"/>
                <a:sym typeface="Quicksand"/>
              </a:rPr>
              <a:t>43</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AF5"/>
        </a:solidFill>
      </p:bgPr>
    </p:bg>
    <p:spTree>
      <p:nvGrpSpPr>
        <p:cNvPr id="557" name="Shape 557"/>
        <p:cNvGrpSpPr/>
        <p:nvPr/>
      </p:nvGrpSpPr>
      <p:grpSpPr>
        <a:xfrm>
          <a:off x="0" y="0"/>
          <a:ext cx="0" cy="0"/>
          <a:chOff x="0" y="0"/>
          <a:chExt cx="0" cy="0"/>
        </a:xfrm>
      </p:grpSpPr>
      <p:sp>
        <p:nvSpPr>
          <p:cNvPr id="558" name="Google Shape;558;p44"/>
          <p:cNvSpPr/>
          <p:nvPr/>
        </p:nvSpPr>
        <p:spPr>
          <a:xfrm flipH="1">
            <a:off x="-3574847" y="4727936"/>
            <a:ext cx="10502725" cy="8691005"/>
          </a:xfrm>
          <a:custGeom>
            <a:rect b="b" l="l" r="r" t="t"/>
            <a:pathLst>
              <a:path extrusionOk="0" h="8691005" w="10502725">
                <a:moveTo>
                  <a:pt x="0" y="8691005"/>
                </a:moveTo>
                <a:lnTo>
                  <a:pt x="10502725" y="8691005"/>
                </a:lnTo>
                <a:lnTo>
                  <a:pt x="10502725" y="0"/>
                </a:lnTo>
                <a:lnTo>
                  <a:pt x="0" y="0"/>
                </a:lnTo>
                <a:lnTo>
                  <a:pt x="0" y="8691005"/>
                </a:lnTo>
                <a:close/>
              </a:path>
            </a:pathLst>
          </a:custGeom>
          <a:blipFill rotWithShape="1">
            <a:blip r:embed="rId3">
              <a:alphaModFix amt="37000"/>
            </a:blip>
            <a:stretch>
              <a:fillRect b="0" l="0" r="0" t="0"/>
            </a:stretch>
          </a:blipFill>
          <a:ln>
            <a:noFill/>
          </a:ln>
        </p:spPr>
      </p:sp>
      <p:sp>
        <p:nvSpPr>
          <p:cNvPr id="559" name="Google Shape;559;p44"/>
          <p:cNvSpPr/>
          <p:nvPr/>
        </p:nvSpPr>
        <p:spPr>
          <a:xfrm flipH="1" rot="-7881738">
            <a:off x="13956764" y="-1264983"/>
            <a:ext cx="8102860" cy="6705116"/>
          </a:xfrm>
          <a:custGeom>
            <a:rect b="b" l="l" r="r" t="t"/>
            <a:pathLst>
              <a:path extrusionOk="0" h="6705116" w="8102860">
                <a:moveTo>
                  <a:pt x="0" y="6705116"/>
                </a:moveTo>
                <a:lnTo>
                  <a:pt x="8102860" y="6705116"/>
                </a:lnTo>
                <a:lnTo>
                  <a:pt x="8102860" y="0"/>
                </a:lnTo>
                <a:lnTo>
                  <a:pt x="0" y="0"/>
                </a:lnTo>
                <a:lnTo>
                  <a:pt x="0" y="6705116"/>
                </a:lnTo>
                <a:close/>
              </a:path>
            </a:pathLst>
          </a:custGeom>
          <a:blipFill rotWithShape="1">
            <a:blip r:embed="rId4">
              <a:alphaModFix amt="37000"/>
            </a:blip>
            <a:stretch>
              <a:fillRect b="0" l="0" r="0" t="0"/>
            </a:stretch>
          </a:blipFill>
          <a:ln>
            <a:noFill/>
          </a:ln>
        </p:spPr>
      </p:sp>
      <p:sp>
        <p:nvSpPr>
          <p:cNvPr id="560" name="Google Shape;560;p44"/>
          <p:cNvSpPr/>
          <p:nvPr/>
        </p:nvSpPr>
        <p:spPr>
          <a:xfrm>
            <a:off x="9281678" y="2187996"/>
            <a:ext cx="8267143" cy="5911007"/>
          </a:xfrm>
          <a:custGeom>
            <a:rect b="b" l="l" r="r" t="t"/>
            <a:pathLst>
              <a:path extrusionOk="0" h="5911007" w="8267143">
                <a:moveTo>
                  <a:pt x="0" y="0"/>
                </a:moveTo>
                <a:lnTo>
                  <a:pt x="8267143" y="0"/>
                </a:lnTo>
                <a:lnTo>
                  <a:pt x="8267143" y="5911008"/>
                </a:lnTo>
                <a:lnTo>
                  <a:pt x="0" y="5911008"/>
                </a:lnTo>
                <a:lnTo>
                  <a:pt x="0" y="0"/>
                </a:lnTo>
                <a:close/>
              </a:path>
            </a:pathLst>
          </a:custGeom>
          <a:blipFill rotWithShape="1">
            <a:blip r:embed="rId5">
              <a:alphaModFix/>
            </a:blip>
            <a:stretch>
              <a:fillRect b="0" l="0" r="0" t="0"/>
            </a:stretch>
          </a:blipFill>
          <a:ln>
            <a:noFill/>
          </a:ln>
        </p:spPr>
      </p:sp>
      <p:sp>
        <p:nvSpPr>
          <p:cNvPr id="561" name="Google Shape;561;p44"/>
          <p:cNvSpPr txBox="1"/>
          <p:nvPr/>
        </p:nvSpPr>
        <p:spPr>
          <a:xfrm>
            <a:off x="798298" y="724542"/>
            <a:ext cx="16966760" cy="1192530"/>
          </a:xfrm>
          <a:prstGeom prst="rect">
            <a:avLst/>
          </a:prstGeom>
          <a:noFill/>
          <a:ln>
            <a:noFill/>
          </a:ln>
        </p:spPr>
        <p:txBody>
          <a:bodyPr anchorCtr="0" anchor="t" bIns="0" lIns="0" spcFirstLastPara="1" rIns="0" wrap="square" tIns="0">
            <a:spAutoFit/>
          </a:bodyPr>
          <a:lstStyle/>
          <a:p>
            <a:pPr indent="0" lvl="0" marL="0" marR="0" rtl="0" algn="l">
              <a:lnSpc>
                <a:spcPct val="99000"/>
              </a:lnSpc>
              <a:spcBef>
                <a:spcPts val="0"/>
              </a:spcBef>
              <a:spcAft>
                <a:spcPts val="0"/>
              </a:spcAft>
              <a:buNone/>
            </a:pPr>
            <a:r>
              <a:rPr b="0" i="0" lang="en-US" sz="9000" u="none" cap="none" strike="noStrike">
                <a:solidFill>
                  <a:srgbClr val="517EA4"/>
                </a:solidFill>
                <a:latin typeface="Dancing Script"/>
                <a:ea typeface="Dancing Script"/>
                <a:cs typeface="Dancing Script"/>
                <a:sym typeface="Dancing Script"/>
              </a:rPr>
              <a:t>Ý nghĩa các độ đo</a:t>
            </a:r>
            <a:endParaRPr/>
          </a:p>
        </p:txBody>
      </p:sp>
      <p:sp>
        <p:nvSpPr>
          <p:cNvPr id="562" name="Google Shape;562;p44"/>
          <p:cNvSpPr txBox="1"/>
          <p:nvPr/>
        </p:nvSpPr>
        <p:spPr>
          <a:xfrm>
            <a:off x="1028700" y="2213610"/>
            <a:ext cx="7891500" cy="6908100"/>
          </a:xfrm>
          <a:prstGeom prst="rect">
            <a:avLst/>
          </a:prstGeom>
          <a:noFill/>
          <a:ln>
            <a:noFill/>
          </a:ln>
        </p:spPr>
        <p:txBody>
          <a:bodyPr anchorCtr="0" anchor="t" bIns="0" lIns="0" spcFirstLastPara="1" rIns="0" wrap="square" tIns="0">
            <a:spAutoFit/>
          </a:bodyPr>
          <a:lstStyle/>
          <a:p>
            <a:pPr indent="-356235" lvl="1" marL="712470" marR="0" rtl="0" algn="just">
              <a:lnSpc>
                <a:spcPct val="140000"/>
              </a:lnSpc>
              <a:spcBef>
                <a:spcPts val="0"/>
              </a:spcBef>
              <a:spcAft>
                <a:spcPts val="0"/>
              </a:spcAft>
              <a:buClr>
                <a:srgbClr val="517EA4"/>
              </a:buClr>
              <a:buSzPts val="3300"/>
              <a:buFont typeface="Arial"/>
              <a:buChar char="•"/>
            </a:pPr>
            <a:r>
              <a:rPr b="1" i="0" lang="en-US" sz="3300" u="none" cap="none" strike="noStrike">
                <a:solidFill>
                  <a:srgbClr val="517EA4"/>
                </a:solidFill>
                <a:latin typeface="Quicksand Medium"/>
                <a:ea typeface="Quicksand Medium"/>
                <a:cs typeface="Quicksand Medium"/>
                <a:sym typeface="Quicksand Medium"/>
              </a:rPr>
              <a:t>True Positives (TP): Số mẫu thuộc lớp dương tính được dự đoán đúng.</a:t>
            </a:r>
            <a:endParaRPr/>
          </a:p>
          <a:p>
            <a:pPr indent="-356235" lvl="1" marL="712470" marR="0" rtl="0" algn="just">
              <a:lnSpc>
                <a:spcPct val="140000"/>
              </a:lnSpc>
              <a:spcBef>
                <a:spcPts val="0"/>
              </a:spcBef>
              <a:spcAft>
                <a:spcPts val="0"/>
              </a:spcAft>
              <a:buClr>
                <a:srgbClr val="517EA4"/>
              </a:buClr>
              <a:buSzPts val="3300"/>
              <a:buFont typeface="Arial"/>
              <a:buChar char="•"/>
            </a:pPr>
            <a:r>
              <a:rPr b="1" i="0" lang="en-US" sz="3300" u="none" cap="none" strike="noStrike">
                <a:solidFill>
                  <a:srgbClr val="517EA4"/>
                </a:solidFill>
                <a:latin typeface="Quicksand Medium"/>
                <a:ea typeface="Quicksand Medium"/>
                <a:cs typeface="Quicksand Medium"/>
                <a:sym typeface="Quicksand Medium"/>
              </a:rPr>
              <a:t>True Negatives (TN): Số mẫu thuộc lớp âm tính được dự đoán đúng.</a:t>
            </a:r>
            <a:endParaRPr/>
          </a:p>
          <a:p>
            <a:pPr indent="-356235" lvl="1" marL="712470" marR="0" rtl="0" algn="just">
              <a:lnSpc>
                <a:spcPct val="140000"/>
              </a:lnSpc>
              <a:spcBef>
                <a:spcPts val="0"/>
              </a:spcBef>
              <a:spcAft>
                <a:spcPts val="0"/>
              </a:spcAft>
              <a:buClr>
                <a:srgbClr val="517EA4"/>
              </a:buClr>
              <a:buSzPts val="3300"/>
              <a:buFont typeface="Arial"/>
              <a:buChar char="•"/>
            </a:pPr>
            <a:r>
              <a:rPr b="1" i="0" lang="en-US" sz="3300" u="none" cap="none" strike="noStrike">
                <a:solidFill>
                  <a:srgbClr val="517EA4"/>
                </a:solidFill>
                <a:latin typeface="Quicksand Medium"/>
                <a:ea typeface="Quicksand Medium"/>
                <a:cs typeface="Quicksand Medium"/>
                <a:sym typeface="Quicksand Medium"/>
              </a:rPr>
              <a:t>False Positives (FP): Số mẫu thuộc lớp âm tính bị dự đoán nhầm thành lớp dương tính.</a:t>
            </a:r>
            <a:endParaRPr/>
          </a:p>
          <a:p>
            <a:pPr indent="-356235" lvl="1" marL="712470" marR="0" rtl="0" algn="just">
              <a:lnSpc>
                <a:spcPct val="140000"/>
              </a:lnSpc>
              <a:spcBef>
                <a:spcPts val="0"/>
              </a:spcBef>
              <a:spcAft>
                <a:spcPts val="0"/>
              </a:spcAft>
              <a:buClr>
                <a:srgbClr val="517EA4"/>
              </a:buClr>
              <a:buSzPts val="3300"/>
              <a:buFont typeface="Arial"/>
              <a:buChar char="•"/>
            </a:pPr>
            <a:r>
              <a:rPr b="1" i="0" lang="en-US" sz="3300" u="none" cap="none" strike="noStrike">
                <a:solidFill>
                  <a:srgbClr val="517EA4"/>
                </a:solidFill>
                <a:latin typeface="Quicksand Medium"/>
                <a:ea typeface="Quicksand Medium"/>
                <a:cs typeface="Quicksand Medium"/>
                <a:sym typeface="Quicksand Medium"/>
              </a:rPr>
              <a:t>False Negatives (FN): Số mẫu thuộc lớp dương tính bị dự đoán nhầm thành lớp âm tính.</a:t>
            </a:r>
            <a:endParaRPr/>
          </a:p>
        </p:txBody>
      </p:sp>
      <p:sp>
        <p:nvSpPr>
          <p:cNvPr id="563" name="Google Shape;563;p44"/>
          <p:cNvSpPr txBox="1"/>
          <p:nvPr/>
        </p:nvSpPr>
        <p:spPr>
          <a:xfrm>
            <a:off x="17134686" y="9477619"/>
            <a:ext cx="763578" cy="563881"/>
          </a:xfrm>
          <a:prstGeom prst="rect">
            <a:avLst/>
          </a:prstGeom>
          <a:noFill/>
          <a:ln>
            <a:noFill/>
          </a:ln>
        </p:spPr>
        <p:txBody>
          <a:bodyPr anchorCtr="0" anchor="t" bIns="0" lIns="0" spcFirstLastPara="1" rIns="0" wrap="square" tIns="0">
            <a:spAutoFit/>
          </a:bodyPr>
          <a:lstStyle/>
          <a:p>
            <a:pPr indent="0" lvl="0" marL="0" marR="0" rtl="0" algn="ctr">
              <a:lnSpc>
                <a:spcPct val="140012"/>
              </a:lnSpc>
              <a:spcBef>
                <a:spcPts val="0"/>
              </a:spcBef>
              <a:spcAft>
                <a:spcPts val="0"/>
              </a:spcAft>
              <a:buNone/>
            </a:pPr>
            <a:r>
              <a:rPr b="1" i="0" lang="en-US" sz="3299" u="none" cap="none" strike="noStrike">
                <a:solidFill>
                  <a:srgbClr val="517EA4"/>
                </a:solidFill>
                <a:latin typeface="Quicksand"/>
                <a:ea typeface="Quicksand"/>
                <a:cs typeface="Quicksand"/>
                <a:sym typeface="Quicksand"/>
              </a:rPr>
              <a:t>44</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AF5"/>
        </a:solidFill>
      </p:bgPr>
    </p:bg>
    <p:spTree>
      <p:nvGrpSpPr>
        <p:cNvPr id="567" name="Shape 567"/>
        <p:cNvGrpSpPr/>
        <p:nvPr/>
      </p:nvGrpSpPr>
      <p:grpSpPr>
        <a:xfrm>
          <a:off x="0" y="0"/>
          <a:ext cx="0" cy="0"/>
          <a:chOff x="0" y="0"/>
          <a:chExt cx="0" cy="0"/>
        </a:xfrm>
      </p:grpSpPr>
      <p:sp>
        <p:nvSpPr>
          <p:cNvPr id="568" name="Google Shape;568;p45"/>
          <p:cNvSpPr/>
          <p:nvPr/>
        </p:nvSpPr>
        <p:spPr>
          <a:xfrm flipH="1">
            <a:off x="-3574847" y="4727936"/>
            <a:ext cx="10502725" cy="8691005"/>
          </a:xfrm>
          <a:custGeom>
            <a:rect b="b" l="l" r="r" t="t"/>
            <a:pathLst>
              <a:path extrusionOk="0" h="8691005" w="10502725">
                <a:moveTo>
                  <a:pt x="0" y="8691005"/>
                </a:moveTo>
                <a:lnTo>
                  <a:pt x="10502725" y="8691005"/>
                </a:lnTo>
                <a:lnTo>
                  <a:pt x="10502725" y="0"/>
                </a:lnTo>
                <a:lnTo>
                  <a:pt x="0" y="0"/>
                </a:lnTo>
                <a:lnTo>
                  <a:pt x="0" y="8691005"/>
                </a:lnTo>
                <a:close/>
              </a:path>
            </a:pathLst>
          </a:custGeom>
          <a:blipFill rotWithShape="1">
            <a:blip r:embed="rId3">
              <a:alphaModFix amt="37000"/>
            </a:blip>
            <a:stretch>
              <a:fillRect b="0" l="0" r="0" t="0"/>
            </a:stretch>
          </a:blipFill>
          <a:ln>
            <a:noFill/>
          </a:ln>
        </p:spPr>
      </p:sp>
      <p:sp>
        <p:nvSpPr>
          <p:cNvPr id="569" name="Google Shape;569;p45"/>
          <p:cNvSpPr/>
          <p:nvPr/>
        </p:nvSpPr>
        <p:spPr>
          <a:xfrm flipH="1" rot="-7881738">
            <a:off x="13956764" y="-1264983"/>
            <a:ext cx="8102860" cy="6705116"/>
          </a:xfrm>
          <a:custGeom>
            <a:rect b="b" l="l" r="r" t="t"/>
            <a:pathLst>
              <a:path extrusionOk="0" h="6705116" w="8102860">
                <a:moveTo>
                  <a:pt x="0" y="6705116"/>
                </a:moveTo>
                <a:lnTo>
                  <a:pt x="8102860" y="6705116"/>
                </a:lnTo>
                <a:lnTo>
                  <a:pt x="8102860" y="0"/>
                </a:lnTo>
                <a:lnTo>
                  <a:pt x="0" y="0"/>
                </a:lnTo>
                <a:lnTo>
                  <a:pt x="0" y="6705116"/>
                </a:lnTo>
                <a:close/>
              </a:path>
            </a:pathLst>
          </a:custGeom>
          <a:blipFill rotWithShape="1">
            <a:blip r:embed="rId4">
              <a:alphaModFix amt="37000"/>
            </a:blip>
            <a:stretch>
              <a:fillRect b="0" l="0" r="0" t="0"/>
            </a:stretch>
          </a:blipFill>
          <a:ln>
            <a:noFill/>
          </a:ln>
        </p:spPr>
      </p:sp>
      <p:sp>
        <p:nvSpPr>
          <p:cNvPr id="570" name="Google Shape;570;p45"/>
          <p:cNvSpPr/>
          <p:nvPr/>
        </p:nvSpPr>
        <p:spPr>
          <a:xfrm>
            <a:off x="10514581" y="4019526"/>
            <a:ext cx="6744719" cy="1868814"/>
          </a:xfrm>
          <a:custGeom>
            <a:rect b="b" l="l" r="r" t="t"/>
            <a:pathLst>
              <a:path extrusionOk="0" h="1868814" w="6744719">
                <a:moveTo>
                  <a:pt x="0" y="0"/>
                </a:moveTo>
                <a:lnTo>
                  <a:pt x="6744719" y="0"/>
                </a:lnTo>
                <a:lnTo>
                  <a:pt x="6744719" y="1868814"/>
                </a:lnTo>
                <a:lnTo>
                  <a:pt x="0" y="1868814"/>
                </a:lnTo>
                <a:lnTo>
                  <a:pt x="0" y="0"/>
                </a:lnTo>
                <a:close/>
              </a:path>
            </a:pathLst>
          </a:custGeom>
          <a:blipFill rotWithShape="1">
            <a:blip r:embed="rId5">
              <a:alphaModFix/>
            </a:blip>
            <a:stretch>
              <a:fillRect b="0" l="0" r="0" t="0"/>
            </a:stretch>
          </a:blipFill>
          <a:ln>
            <a:noFill/>
          </a:ln>
        </p:spPr>
      </p:sp>
      <p:sp>
        <p:nvSpPr>
          <p:cNvPr id="571" name="Google Shape;571;p45"/>
          <p:cNvSpPr txBox="1"/>
          <p:nvPr/>
        </p:nvSpPr>
        <p:spPr>
          <a:xfrm>
            <a:off x="798298" y="724542"/>
            <a:ext cx="16966760" cy="1192530"/>
          </a:xfrm>
          <a:prstGeom prst="rect">
            <a:avLst/>
          </a:prstGeom>
          <a:noFill/>
          <a:ln>
            <a:noFill/>
          </a:ln>
        </p:spPr>
        <p:txBody>
          <a:bodyPr anchorCtr="0" anchor="t" bIns="0" lIns="0" spcFirstLastPara="1" rIns="0" wrap="square" tIns="0">
            <a:spAutoFit/>
          </a:bodyPr>
          <a:lstStyle/>
          <a:p>
            <a:pPr indent="0" lvl="0" marL="0" marR="0" rtl="0" algn="l">
              <a:lnSpc>
                <a:spcPct val="99000"/>
              </a:lnSpc>
              <a:spcBef>
                <a:spcPts val="0"/>
              </a:spcBef>
              <a:spcAft>
                <a:spcPts val="0"/>
              </a:spcAft>
              <a:buNone/>
            </a:pPr>
            <a:r>
              <a:rPr b="0" i="0" lang="en-US" sz="9000" u="none" cap="none" strike="noStrike">
                <a:solidFill>
                  <a:srgbClr val="517EA4"/>
                </a:solidFill>
                <a:latin typeface="Dancing Script"/>
                <a:ea typeface="Dancing Script"/>
                <a:cs typeface="Dancing Script"/>
                <a:sym typeface="Dancing Script"/>
              </a:rPr>
              <a:t>Ý nghĩa các độ đo</a:t>
            </a:r>
            <a:endParaRPr/>
          </a:p>
        </p:txBody>
      </p:sp>
      <p:sp>
        <p:nvSpPr>
          <p:cNvPr id="572" name="Google Shape;572;p45"/>
          <p:cNvSpPr txBox="1"/>
          <p:nvPr/>
        </p:nvSpPr>
        <p:spPr>
          <a:xfrm>
            <a:off x="1028700" y="2156445"/>
            <a:ext cx="7891632" cy="563880"/>
          </a:xfrm>
          <a:prstGeom prst="rect">
            <a:avLst/>
          </a:prstGeom>
          <a:noFill/>
          <a:ln>
            <a:noFill/>
          </a:ln>
        </p:spPr>
        <p:txBody>
          <a:bodyPr anchorCtr="0" anchor="t" bIns="0" lIns="0" spcFirstLastPara="1" rIns="0" wrap="square" tIns="0">
            <a:spAutoFit/>
          </a:bodyPr>
          <a:lstStyle/>
          <a:p>
            <a:pPr indent="0" lvl="0" marL="0" marR="0" rtl="0" algn="just">
              <a:lnSpc>
                <a:spcPct val="140000"/>
              </a:lnSpc>
              <a:spcBef>
                <a:spcPts val="0"/>
              </a:spcBef>
              <a:spcAft>
                <a:spcPts val="0"/>
              </a:spcAft>
              <a:buNone/>
            </a:pPr>
            <a:r>
              <a:rPr b="1" i="0" lang="en-US" sz="3300" u="none" cap="none" strike="noStrike">
                <a:solidFill>
                  <a:srgbClr val="517EA4"/>
                </a:solidFill>
                <a:latin typeface="Quicksand"/>
                <a:ea typeface="Quicksand"/>
                <a:cs typeface="Quicksand"/>
                <a:sym typeface="Quicksand"/>
              </a:rPr>
              <a:t>Độ chính xác (Accuracy)</a:t>
            </a:r>
            <a:endParaRPr/>
          </a:p>
        </p:txBody>
      </p:sp>
      <p:sp>
        <p:nvSpPr>
          <p:cNvPr id="573" name="Google Shape;573;p45"/>
          <p:cNvSpPr txBox="1"/>
          <p:nvPr/>
        </p:nvSpPr>
        <p:spPr>
          <a:xfrm>
            <a:off x="10597870" y="2958450"/>
            <a:ext cx="2216817" cy="563880"/>
          </a:xfrm>
          <a:prstGeom prst="rect">
            <a:avLst/>
          </a:prstGeom>
          <a:noFill/>
          <a:ln>
            <a:noFill/>
          </a:ln>
        </p:spPr>
        <p:txBody>
          <a:bodyPr anchorCtr="0" anchor="t" bIns="0" lIns="0" spcFirstLastPara="1" rIns="0" wrap="square" tIns="0">
            <a:spAutoFit/>
          </a:bodyPr>
          <a:lstStyle/>
          <a:p>
            <a:pPr indent="0" lvl="0" marL="0" marR="0" rtl="0" algn="just">
              <a:lnSpc>
                <a:spcPct val="140000"/>
              </a:lnSpc>
              <a:spcBef>
                <a:spcPts val="0"/>
              </a:spcBef>
              <a:spcAft>
                <a:spcPts val="0"/>
              </a:spcAft>
              <a:buNone/>
            </a:pPr>
            <a:r>
              <a:rPr b="1" i="0" lang="en-US" sz="3300" u="none" cap="none" strike="noStrike">
                <a:solidFill>
                  <a:srgbClr val="517EA4"/>
                </a:solidFill>
                <a:latin typeface="Quicksand"/>
                <a:ea typeface="Quicksand"/>
                <a:cs typeface="Quicksand"/>
                <a:sym typeface="Quicksand"/>
              </a:rPr>
              <a:t>Công thức</a:t>
            </a:r>
            <a:endParaRPr/>
          </a:p>
        </p:txBody>
      </p:sp>
      <p:sp>
        <p:nvSpPr>
          <p:cNvPr id="574" name="Google Shape;574;p45"/>
          <p:cNvSpPr txBox="1"/>
          <p:nvPr/>
        </p:nvSpPr>
        <p:spPr>
          <a:xfrm>
            <a:off x="642330" y="2958450"/>
            <a:ext cx="9195633" cy="5793105"/>
          </a:xfrm>
          <a:prstGeom prst="rect">
            <a:avLst/>
          </a:prstGeom>
          <a:noFill/>
          <a:ln>
            <a:noFill/>
          </a:ln>
        </p:spPr>
        <p:txBody>
          <a:bodyPr anchorCtr="0" anchor="t" bIns="0" lIns="0" spcFirstLastPara="1" rIns="0" wrap="square" tIns="0">
            <a:spAutoFit/>
          </a:bodyPr>
          <a:lstStyle/>
          <a:p>
            <a:pPr indent="-356235" lvl="1" marL="712470" marR="0" rtl="0" algn="just">
              <a:lnSpc>
                <a:spcPct val="140000"/>
              </a:lnSpc>
              <a:spcBef>
                <a:spcPts val="0"/>
              </a:spcBef>
              <a:spcAft>
                <a:spcPts val="0"/>
              </a:spcAft>
              <a:buClr>
                <a:srgbClr val="517EA4"/>
              </a:buClr>
              <a:buSzPts val="3300"/>
              <a:buFont typeface="Arial"/>
              <a:buChar char="•"/>
            </a:pPr>
            <a:r>
              <a:rPr b="1" i="0" lang="en-US" sz="3300" u="none" cap="none" strike="noStrike">
                <a:solidFill>
                  <a:srgbClr val="517EA4"/>
                </a:solidFill>
                <a:latin typeface="Quicksand"/>
                <a:ea typeface="Quicksand"/>
                <a:cs typeface="Quicksand"/>
                <a:sym typeface="Quicksand"/>
              </a:rPr>
              <a:t>Ý nghĩa:</a:t>
            </a:r>
            <a:r>
              <a:rPr b="0" i="0" lang="en-US" sz="3300" u="none" cap="none" strike="noStrike">
                <a:solidFill>
                  <a:srgbClr val="517EA4"/>
                </a:solidFill>
                <a:latin typeface="Quicksand"/>
                <a:ea typeface="Quicksand"/>
                <a:cs typeface="Quicksand"/>
                <a:sym typeface="Quicksand"/>
              </a:rPr>
              <a:t> </a:t>
            </a:r>
            <a:r>
              <a:rPr b="1" i="0" lang="en-US" sz="3300" u="none" cap="none" strike="noStrike">
                <a:solidFill>
                  <a:srgbClr val="517EA4"/>
                </a:solidFill>
                <a:latin typeface="Quicksand Medium"/>
                <a:ea typeface="Quicksand Medium"/>
                <a:cs typeface="Quicksand Medium"/>
                <a:sym typeface="Quicksand Medium"/>
              </a:rPr>
              <a:t>Accuracy đo lường tỷ lệ các dự đoán đúng (gồm cả dương tính và âm tính) trên tổng số các dự đoán. Nó giúp xác định mức độ chính xác chung của mô hình.</a:t>
            </a:r>
            <a:endParaRPr/>
          </a:p>
          <a:p>
            <a:pPr indent="-356235" lvl="1" marL="712470" marR="0" rtl="0" algn="just">
              <a:lnSpc>
                <a:spcPct val="140000"/>
              </a:lnSpc>
              <a:spcBef>
                <a:spcPts val="0"/>
              </a:spcBef>
              <a:spcAft>
                <a:spcPts val="0"/>
              </a:spcAft>
              <a:buClr>
                <a:srgbClr val="517EA4"/>
              </a:buClr>
              <a:buSzPts val="3300"/>
              <a:buFont typeface="Arial"/>
              <a:buChar char="•"/>
            </a:pPr>
            <a:r>
              <a:rPr b="1" i="0" lang="en-US" sz="3300" u="none" cap="none" strike="noStrike">
                <a:solidFill>
                  <a:srgbClr val="517EA4"/>
                </a:solidFill>
                <a:latin typeface="Quicksand"/>
                <a:ea typeface="Quicksand"/>
                <a:cs typeface="Quicksand"/>
                <a:sym typeface="Quicksand"/>
              </a:rPr>
              <a:t>Lý do chọn:</a:t>
            </a:r>
            <a:r>
              <a:rPr b="0" i="0" lang="en-US" sz="3300" u="none" cap="none" strike="noStrike">
                <a:solidFill>
                  <a:srgbClr val="517EA4"/>
                </a:solidFill>
                <a:latin typeface="Quicksand"/>
                <a:ea typeface="Quicksand"/>
                <a:cs typeface="Quicksand"/>
                <a:sym typeface="Quicksand"/>
              </a:rPr>
              <a:t> </a:t>
            </a:r>
            <a:r>
              <a:rPr b="1" i="0" lang="en-US" sz="3300" u="none" cap="none" strike="noStrike">
                <a:solidFill>
                  <a:srgbClr val="517EA4"/>
                </a:solidFill>
                <a:latin typeface="Quicksand Medium"/>
                <a:ea typeface="Quicksand Medium"/>
                <a:cs typeface="Quicksand Medium"/>
                <a:sym typeface="Quicksand Medium"/>
              </a:rPr>
              <a:t>Accuracy dễ hiểu và phù hợp khi dữ liệu cân bằng giữa các lớp. Tuy nhiên, trong dữ liệu không cân bằng, Accuracy có thể gây hiểu nhầm nếu mô hình chỉ tập trung vào lớp chiếm đa số.</a:t>
            </a:r>
            <a:endParaRPr/>
          </a:p>
          <a:p>
            <a:pPr indent="0" lvl="0" marL="0" marR="0" rtl="0" algn="just">
              <a:lnSpc>
                <a:spcPct val="140000"/>
              </a:lnSpc>
              <a:spcBef>
                <a:spcPts val="0"/>
              </a:spcBef>
              <a:spcAft>
                <a:spcPts val="0"/>
              </a:spcAft>
              <a:buNone/>
            </a:pPr>
            <a:r>
              <a:t/>
            </a:r>
            <a:endParaRPr b="1" i="0" sz="3300" u="none" cap="none" strike="noStrike">
              <a:solidFill>
                <a:srgbClr val="517EA4"/>
              </a:solidFill>
              <a:latin typeface="Quicksand Medium"/>
              <a:ea typeface="Quicksand Medium"/>
              <a:cs typeface="Quicksand Medium"/>
              <a:sym typeface="Quicksand Medium"/>
            </a:endParaRPr>
          </a:p>
        </p:txBody>
      </p:sp>
      <p:sp>
        <p:nvSpPr>
          <p:cNvPr id="575" name="Google Shape;575;p45"/>
          <p:cNvSpPr txBox="1"/>
          <p:nvPr/>
        </p:nvSpPr>
        <p:spPr>
          <a:xfrm>
            <a:off x="17134686" y="9477619"/>
            <a:ext cx="763578" cy="563881"/>
          </a:xfrm>
          <a:prstGeom prst="rect">
            <a:avLst/>
          </a:prstGeom>
          <a:noFill/>
          <a:ln>
            <a:noFill/>
          </a:ln>
        </p:spPr>
        <p:txBody>
          <a:bodyPr anchorCtr="0" anchor="t" bIns="0" lIns="0" spcFirstLastPara="1" rIns="0" wrap="square" tIns="0">
            <a:spAutoFit/>
          </a:bodyPr>
          <a:lstStyle/>
          <a:p>
            <a:pPr indent="0" lvl="0" marL="0" marR="0" rtl="0" algn="ctr">
              <a:lnSpc>
                <a:spcPct val="140012"/>
              </a:lnSpc>
              <a:spcBef>
                <a:spcPts val="0"/>
              </a:spcBef>
              <a:spcAft>
                <a:spcPts val="0"/>
              </a:spcAft>
              <a:buNone/>
            </a:pPr>
            <a:r>
              <a:rPr b="1" i="0" lang="en-US" sz="3299" u="none" cap="none" strike="noStrike">
                <a:solidFill>
                  <a:srgbClr val="517EA4"/>
                </a:solidFill>
                <a:latin typeface="Quicksand"/>
                <a:ea typeface="Quicksand"/>
                <a:cs typeface="Quicksand"/>
                <a:sym typeface="Quicksand"/>
              </a:rPr>
              <a:t>45</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AF5"/>
        </a:solidFill>
      </p:bgPr>
    </p:bg>
    <p:spTree>
      <p:nvGrpSpPr>
        <p:cNvPr id="579" name="Shape 579"/>
        <p:cNvGrpSpPr/>
        <p:nvPr/>
      </p:nvGrpSpPr>
      <p:grpSpPr>
        <a:xfrm>
          <a:off x="0" y="0"/>
          <a:ext cx="0" cy="0"/>
          <a:chOff x="0" y="0"/>
          <a:chExt cx="0" cy="0"/>
        </a:xfrm>
      </p:grpSpPr>
      <p:sp>
        <p:nvSpPr>
          <p:cNvPr id="580" name="Google Shape;580;p46"/>
          <p:cNvSpPr/>
          <p:nvPr/>
        </p:nvSpPr>
        <p:spPr>
          <a:xfrm flipH="1">
            <a:off x="-3574847" y="4727936"/>
            <a:ext cx="10502725" cy="8691005"/>
          </a:xfrm>
          <a:custGeom>
            <a:rect b="b" l="l" r="r" t="t"/>
            <a:pathLst>
              <a:path extrusionOk="0" h="8691005" w="10502725">
                <a:moveTo>
                  <a:pt x="0" y="8691005"/>
                </a:moveTo>
                <a:lnTo>
                  <a:pt x="10502725" y="8691005"/>
                </a:lnTo>
                <a:lnTo>
                  <a:pt x="10502725" y="0"/>
                </a:lnTo>
                <a:lnTo>
                  <a:pt x="0" y="0"/>
                </a:lnTo>
                <a:lnTo>
                  <a:pt x="0" y="8691005"/>
                </a:lnTo>
                <a:close/>
              </a:path>
            </a:pathLst>
          </a:custGeom>
          <a:blipFill rotWithShape="1">
            <a:blip r:embed="rId3">
              <a:alphaModFix amt="37000"/>
            </a:blip>
            <a:stretch>
              <a:fillRect b="0" l="0" r="0" t="0"/>
            </a:stretch>
          </a:blipFill>
          <a:ln>
            <a:noFill/>
          </a:ln>
        </p:spPr>
      </p:sp>
      <p:sp>
        <p:nvSpPr>
          <p:cNvPr id="581" name="Google Shape;581;p46"/>
          <p:cNvSpPr/>
          <p:nvPr/>
        </p:nvSpPr>
        <p:spPr>
          <a:xfrm flipH="1" rot="-7881738">
            <a:off x="13956764" y="-1264983"/>
            <a:ext cx="8102860" cy="6705116"/>
          </a:xfrm>
          <a:custGeom>
            <a:rect b="b" l="l" r="r" t="t"/>
            <a:pathLst>
              <a:path extrusionOk="0" h="6705116" w="8102860">
                <a:moveTo>
                  <a:pt x="0" y="6705116"/>
                </a:moveTo>
                <a:lnTo>
                  <a:pt x="8102860" y="6705116"/>
                </a:lnTo>
                <a:lnTo>
                  <a:pt x="8102860" y="0"/>
                </a:lnTo>
                <a:lnTo>
                  <a:pt x="0" y="0"/>
                </a:lnTo>
                <a:lnTo>
                  <a:pt x="0" y="6705116"/>
                </a:lnTo>
                <a:close/>
              </a:path>
            </a:pathLst>
          </a:custGeom>
          <a:blipFill rotWithShape="1">
            <a:blip r:embed="rId4">
              <a:alphaModFix amt="37000"/>
            </a:blip>
            <a:stretch>
              <a:fillRect b="0" l="0" r="0" t="0"/>
            </a:stretch>
          </a:blipFill>
          <a:ln>
            <a:noFill/>
          </a:ln>
        </p:spPr>
      </p:sp>
      <p:sp>
        <p:nvSpPr>
          <p:cNvPr id="582" name="Google Shape;582;p46"/>
          <p:cNvSpPr/>
          <p:nvPr/>
        </p:nvSpPr>
        <p:spPr>
          <a:xfrm>
            <a:off x="10597870" y="4139635"/>
            <a:ext cx="5682211" cy="1900670"/>
          </a:xfrm>
          <a:custGeom>
            <a:rect b="b" l="l" r="r" t="t"/>
            <a:pathLst>
              <a:path extrusionOk="0" h="1900670" w="5682211">
                <a:moveTo>
                  <a:pt x="0" y="0"/>
                </a:moveTo>
                <a:lnTo>
                  <a:pt x="5682211" y="0"/>
                </a:lnTo>
                <a:lnTo>
                  <a:pt x="5682211" y="1900670"/>
                </a:lnTo>
                <a:lnTo>
                  <a:pt x="0" y="1900670"/>
                </a:lnTo>
                <a:lnTo>
                  <a:pt x="0" y="0"/>
                </a:lnTo>
                <a:close/>
              </a:path>
            </a:pathLst>
          </a:custGeom>
          <a:blipFill rotWithShape="1">
            <a:blip r:embed="rId5">
              <a:alphaModFix/>
            </a:blip>
            <a:stretch>
              <a:fillRect b="0" l="0" r="0" t="0"/>
            </a:stretch>
          </a:blipFill>
          <a:ln>
            <a:noFill/>
          </a:ln>
        </p:spPr>
      </p:sp>
      <p:sp>
        <p:nvSpPr>
          <p:cNvPr id="583" name="Google Shape;583;p46"/>
          <p:cNvSpPr txBox="1"/>
          <p:nvPr/>
        </p:nvSpPr>
        <p:spPr>
          <a:xfrm>
            <a:off x="798298" y="724542"/>
            <a:ext cx="16966760" cy="1192530"/>
          </a:xfrm>
          <a:prstGeom prst="rect">
            <a:avLst/>
          </a:prstGeom>
          <a:noFill/>
          <a:ln>
            <a:noFill/>
          </a:ln>
        </p:spPr>
        <p:txBody>
          <a:bodyPr anchorCtr="0" anchor="t" bIns="0" lIns="0" spcFirstLastPara="1" rIns="0" wrap="square" tIns="0">
            <a:spAutoFit/>
          </a:bodyPr>
          <a:lstStyle/>
          <a:p>
            <a:pPr indent="0" lvl="0" marL="0" marR="0" rtl="0" algn="l">
              <a:lnSpc>
                <a:spcPct val="99000"/>
              </a:lnSpc>
              <a:spcBef>
                <a:spcPts val="0"/>
              </a:spcBef>
              <a:spcAft>
                <a:spcPts val="0"/>
              </a:spcAft>
              <a:buNone/>
            </a:pPr>
            <a:r>
              <a:rPr b="0" i="0" lang="en-US" sz="9000" u="none" cap="none" strike="noStrike">
                <a:solidFill>
                  <a:srgbClr val="517EA4"/>
                </a:solidFill>
                <a:latin typeface="Dancing Script"/>
                <a:ea typeface="Dancing Script"/>
                <a:cs typeface="Dancing Script"/>
                <a:sym typeface="Dancing Script"/>
              </a:rPr>
              <a:t>Ý nghĩa các độ đo</a:t>
            </a:r>
            <a:endParaRPr/>
          </a:p>
        </p:txBody>
      </p:sp>
      <p:sp>
        <p:nvSpPr>
          <p:cNvPr id="584" name="Google Shape;584;p46"/>
          <p:cNvSpPr txBox="1"/>
          <p:nvPr/>
        </p:nvSpPr>
        <p:spPr>
          <a:xfrm>
            <a:off x="1028688" y="2450545"/>
            <a:ext cx="8253000" cy="507900"/>
          </a:xfrm>
          <a:prstGeom prst="rect">
            <a:avLst/>
          </a:prstGeom>
          <a:noFill/>
          <a:ln>
            <a:noFill/>
          </a:ln>
        </p:spPr>
        <p:txBody>
          <a:bodyPr anchorCtr="0" anchor="t" bIns="0" lIns="0" spcFirstLastPara="1" rIns="0" wrap="square" tIns="0">
            <a:spAutoFit/>
          </a:bodyPr>
          <a:lstStyle/>
          <a:p>
            <a:pPr indent="0" lvl="0" marL="0" marR="0" rtl="0" algn="just">
              <a:lnSpc>
                <a:spcPct val="140000"/>
              </a:lnSpc>
              <a:spcBef>
                <a:spcPts val="0"/>
              </a:spcBef>
              <a:spcAft>
                <a:spcPts val="0"/>
              </a:spcAft>
              <a:buNone/>
            </a:pPr>
            <a:r>
              <a:rPr b="1" i="0" lang="en-US" sz="3300" u="none" cap="none" strike="noStrike">
                <a:solidFill>
                  <a:srgbClr val="517EA4"/>
                </a:solidFill>
                <a:latin typeface="Quicksand"/>
                <a:ea typeface="Quicksand"/>
                <a:cs typeface="Quicksand"/>
                <a:sym typeface="Quicksand"/>
              </a:rPr>
              <a:t>Độ chính xác theo lớp dương (Precision)</a:t>
            </a:r>
            <a:endParaRPr b="1" i="0" sz="3300" u="none" cap="none" strike="noStrike">
              <a:solidFill>
                <a:srgbClr val="517EA4"/>
              </a:solidFill>
              <a:latin typeface="Quicksand"/>
              <a:ea typeface="Quicksand"/>
              <a:cs typeface="Quicksand"/>
              <a:sym typeface="Quicksand"/>
            </a:endParaRPr>
          </a:p>
        </p:txBody>
      </p:sp>
      <p:sp>
        <p:nvSpPr>
          <p:cNvPr id="585" name="Google Shape;585;p46"/>
          <p:cNvSpPr txBox="1"/>
          <p:nvPr/>
        </p:nvSpPr>
        <p:spPr>
          <a:xfrm>
            <a:off x="10597870" y="2958450"/>
            <a:ext cx="2216817" cy="563880"/>
          </a:xfrm>
          <a:prstGeom prst="rect">
            <a:avLst/>
          </a:prstGeom>
          <a:noFill/>
          <a:ln>
            <a:noFill/>
          </a:ln>
        </p:spPr>
        <p:txBody>
          <a:bodyPr anchorCtr="0" anchor="t" bIns="0" lIns="0" spcFirstLastPara="1" rIns="0" wrap="square" tIns="0">
            <a:spAutoFit/>
          </a:bodyPr>
          <a:lstStyle/>
          <a:p>
            <a:pPr indent="0" lvl="0" marL="0" marR="0" rtl="0" algn="just">
              <a:lnSpc>
                <a:spcPct val="140000"/>
              </a:lnSpc>
              <a:spcBef>
                <a:spcPts val="0"/>
              </a:spcBef>
              <a:spcAft>
                <a:spcPts val="0"/>
              </a:spcAft>
              <a:buNone/>
            </a:pPr>
            <a:r>
              <a:rPr b="1" i="0" lang="en-US" sz="3300" u="none" cap="none" strike="noStrike">
                <a:solidFill>
                  <a:srgbClr val="517EA4"/>
                </a:solidFill>
                <a:latin typeface="Quicksand"/>
                <a:ea typeface="Quicksand"/>
                <a:cs typeface="Quicksand"/>
                <a:sym typeface="Quicksand"/>
              </a:rPr>
              <a:t>Công thức</a:t>
            </a:r>
            <a:endParaRPr/>
          </a:p>
        </p:txBody>
      </p:sp>
      <p:sp>
        <p:nvSpPr>
          <p:cNvPr id="586" name="Google Shape;586;p46"/>
          <p:cNvSpPr txBox="1"/>
          <p:nvPr/>
        </p:nvSpPr>
        <p:spPr>
          <a:xfrm>
            <a:off x="557373" y="3168952"/>
            <a:ext cx="9195600" cy="5948100"/>
          </a:xfrm>
          <a:prstGeom prst="rect">
            <a:avLst/>
          </a:prstGeom>
          <a:noFill/>
          <a:ln>
            <a:noFill/>
          </a:ln>
        </p:spPr>
        <p:txBody>
          <a:bodyPr anchorCtr="0" anchor="t" bIns="0" lIns="0" spcFirstLastPara="1" rIns="0" wrap="square" tIns="0">
            <a:spAutoFit/>
          </a:bodyPr>
          <a:lstStyle/>
          <a:p>
            <a:pPr indent="-356235" lvl="1" marL="712470" marR="0" rtl="0" algn="just">
              <a:lnSpc>
                <a:spcPct val="153000"/>
              </a:lnSpc>
              <a:spcBef>
                <a:spcPts val="0"/>
              </a:spcBef>
              <a:spcAft>
                <a:spcPts val="0"/>
              </a:spcAft>
              <a:buClr>
                <a:srgbClr val="517EA4"/>
              </a:buClr>
              <a:buSzPts val="3300"/>
              <a:buFont typeface="Arial"/>
              <a:buChar char="•"/>
            </a:pPr>
            <a:r>
              <a:rPr b="1" i="0" lang="en-US" sz="3300" u="none" cap="none" strike="noStrike">
                <a:solidFill>
                  <a:srgbClr val="517EA4"/>
                </a:solidFill>
                <a:latin typeface="Quicksand"/>
                <a:ea typeface="Quicksand"/>
                <a:cs typeface="Quicksand"/>
                <a:sym typeface="Quicksand"/>
              </a:rPr>
              <a:t>Ý nghĩa:</a:t>
            </a:r>
            <a:r>
              <a:rPr b="0" i="0" lang="en-US" sz="3300" u="none" cap="none" strike="noStrike">
                <a:solidFill>
                  <a:srgbClr val="517EA4"/>
                </a:solidFill>
                <a:latin typeface="Quicksand"/>
                <a:ea typeface="Quicksand"/>
                <a:cs typeface="Quicksand"/>
                <a:sym typeface="Quicksand"/>
              </a:rPr>
              <a:t> </a:t>
            </a:r>
            <a:r>
              <a:rPr i="0" lang="en-US" sz="3300" u="none" cap="none" strike="noStrike">
                <a:solidFill>
                  <a:srgbClr val="517EA4"/>
                </a:solidFill>
                <a:latin typeface="Quicksand Medium"/>
                <a:ea typeface="Quicksand Medium"/>
                <a:cs typeface="Quicksand Medium"/>
                <a:sym typeface="Quicksand Medium"/>
              </a:rPr>
              <a:t>Precision cho biết trong số các dự đoán dương tính, bao nhiêu là chính xác.</a:t>
            </a:r>
            <a:endParaRPr>
              <a:latin typeface="Quicksand Medium"/>
              <a:ea typeface="Quicksand Medium"/>
              <a:cs typeface="Quicksand Medium"/>
              <a:sym typeface="Quicksand Medium"/>
            </a:endParaRPr>
          </a:p>
          <a:p>
            <a:pPr indent="-356235" lvl="1" marL="712470" marR="0" rtl="0" algn="just">
              <a:lnSpc>
                <a:spcPct val="153000"/>
              </a:lnSpc>
              <a:spcBef>
                <a:spcPts val="0"/>
              </a:spcBef>
              <a:spcAft>
                <a:spcPts val="0"/>
              </a:spcAft>
              <a:buClr>
                <a:srgbClr val="517EA4"/>
              </a:buClr>
              <a:buSzPts val="3300"/>
              <a:buFont typeface="Arial"/>
              <a:buChar char="•"/>
            </a:pPr>
            <a:r>
              <a:rPr b="1" i="0" lang="en-US" sz="3300" u="none" cap="none" strike="noStrike">
                <a:solidFill>
                  <a:srgbClr val="517EA4"/>
                </a:solidFill>
                <a:latin typeface="Quicksand"/>
                <a:ea typeface="Quicksand"/>
                <a:cs typeface="Quicksand"/>
                <a:sym typeface="Quicksand"/>
              </a:rPr>
              <a:t>Lý do chọn:</a:t>
            </a:r>
            <a:r>
              <a:rPr b="0" i="0" lang="en-US" sz="3300" u="none" cap="none" strike="noStrike">
                <a:solidFill>
                  <a:srgbClr val="517EA4"/>
                </a:solidFill>
                <a:latin typeface="Quicksand"/>
                <a:ea typeface="Quicksand"/>
                <a:cs typeface="Quicksand"/>
                <a:sym typeface="Quicksand"/>
              </a:rPr>
              <a:t> </a:t>
            </a:r>
            <a:r>
              <a:rPr i="0" lang="en-US" sz="3300" u="none" cap="none" strike="noStrike">
                <a:solidFill>
                  <a:srgbClr val="517EA4"/>
                </a:solidFill>
                <a:latin typeface="Quicksand Medium"/>
                <a:ea typeface="Quicksand Medium"/>
                <a:cs typeface="Quicksand Medium"/>
                <a:sym typeface="Quicksand Medium"/>
              </a:rPr>
              <a:t>Precision hữu ích trong các bài toán mà chi phí của các dự đoán sai dương tính (False Positives) cao, chẳng hạn trong phát hiện gian lận hoặc chẩn đoán bệnh không tồn tại​.</a:t>
            </a:r>
            <a:endParaRPr>
              <a:latin typeface="Quicksand Medium"/>
              <a:ea typeface="Quicksand Medium"/>
              <a:cs typeface="Quicksand Medium"/>
              <a:sym typeface="Quicksand Medium"/>
            </a:endParaRPr>
          </a:p>
          <a:p>
            <a:pPr indent="0" lvl="0" marL="0" marR="0" rtl="0" algn="just">
              <a:lnSpc>
                <a:spcPct val="153000"/>
              </a:lnSpc>
              <a:spcBef>
                <a:spcPts val="0"/>
              </a:spcBef>
              <a:spcAft>
                <a:spcPts val="0"/>
              </a:spcAft>
              <a:buNone/>
            </a:pPr>
            <a:r>
              <a:t/>
            </a:r>
            <a:endParaRPr b="1" i="0" sz="3300" u="none" cap="none" strike="noStrike">
              <a:solidFill>
                <a:srgbClr val="517EA4"/>
              </a:solidFill>
              <a:latin typeface="Quicksand Medium"/>
              <a:ea typeface="Quicksand Medium"/>
              <a:cs typeface="Quicksand Medium"/>
              <a:sym typeface="Quicksand Medium"/>
            </a:endParaRPr>
          </a:p>
        </p:txBody>
      </p:sp>
      <p:sp>
        <p:nvSpPr>
          <p:cNvPr id="587" name="Google Shape;587;p46"/>
          <p:cNvSpPr txBox="1"/>
          <p:nvPr/>
        </p:nvSpPr>
        <p:spPr>
          <a:xfrm>
            <a:off x="17134686" y="9477619"/>
            <a:ext cx="763578" cy="563881"/>
          </a:xfrm>
          <a:prstGeom prst="rect">
            <a:avLst/>
          </a:prstGeom>
          <a:noFill/>
          <a:ln>
            <a:noFill/>
          </a:ln>
        </p:spPr>
        <p:txBody>
          <a:bodyPr anchorCtr="0" anchor="t" bIns="0" lIns="0" spcFirstLastPara="1" rIns="0" wrap="square" tIns="0">
            <a:spAutoFit/>
          </a:bodyPr>
          <a:lstStyle/>
          <a:p>
            <a:pPr indent="0" lvl="0" marL="0" marR="0" rtl="0" algn="ctr">
              <a:lnSpc>
                <a:spcPct val="140012"/>
              </a:lnSpc>
              <a:spcBef>
                <a:spcPts val="0"/>
              </a:spcBef>
              <a:spcAft>
                <a:spcPts val="0"/>
              </a:spcAft>
              <a:buNone/>
            </a:pPr>
            <a:r>
              <a:rPr b="1" i="0" lang="en-US" sz="3299" u="none" cap="none" strike="noStrike">
                <a:solidFill>
                  <a:srgbClr val="517EA4"/>
                </a:solidFill>
                <a:latin typeface="Quicksand"/>
                <a:ea typeface="Quicksand"/>
                <a:cs typeface="Quicksand"/>
                <a:sym typeface="Quicksand"/>
              </a:rPr>
              <a:t>46</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AF5"/>
        </a:solidFill>
      </p:bgPr>
    </p:bg>
    <p:spTree>
      <p:nvGrpSpPr>
        <p:cNvPr id="591" name="Shape 591"/>
        <p:cNvGrpSpPr/>
        <p:nvPr/>
      </p:nvGrpSpPr>
      <p:grpSpPr>
        <a:xfrm>
          <a:off x="0" y="0"/>
          <a:ext cx="0" cy="0"/>
          <a:chOff x="0" y="0"/>
          <a:chExt cx="0" cy="0"/>
        </a:xfrm>
      </p:grpSpPr>
      <p:sp>
        <p:nvSpPr>
          <p:cNvPr id="592" name="Google Shape;592;p47"/>
          <p:cNvSpPr/>
          <p:nvPr/>
        </p:nvSpPr>
        <p:spPr>
          <a:xfrm flipH="1">
            <a:off x="-3574847" y="4727936"/>
            <a:ext cx="10502725" cy="8691005"/>
          </a:xfrm>
          <a:custGeom>
            <a:rect b="b" l="l" r="r" t="t"/>
            <a:pathLst>
              <a:path extrusionOk="0" h="8691005" w="10502725">
                <a:moveTo>
                  <a:pt x="0" y="8691005"/>
                </a:moveTo>
                <a:lnTo>
                  <a:pt x="10502725" y="8691005"/>
                </a:lnTo>
                <a:lnTo>
                  <a:pt x="10502725" y="0"/>
                </a:lnTo>
                <a:lnTo>
                  <a:pt x="0" y="0"/>
                </a:lnTo>
                <a:lnTo>
                  <a:pt x="0" y="8691005"/>
                </a:lnTo>
                <a:close/>
              </a:path>
            </a:pathLst>
          </a:custGeom>
          <a:blipFill rotWithShape="1">
            <a:blip r:embed="rId3">
              <a:alphaModFix amt="37000"/>
            </a:blip>
            <a:stretch>
              <a:fillRect b="0" l="0" r="0" t="0"/>
            </a:stretch>
          </a:blipFill>
          <a:ln>
            <a:noFill/>
          </a:ln>
        </p:spPr>
      </p:sp>
      <p:sp>
        <p:nvSpPr>
          <p:cNvPr id="593" name="Google Shape;593;p47"/>
          <p:cNvSpPr/>
          <p:nvPr/>
        </p:nvSpPr>
        <p:spPr>
          <a:xfrm flipH="1" rot="-7881738">
            <a:off x="13956764" y="-1264983"/>
            <a:ext cx="8102860" cy="6705116"/>
          </a:xfrm>
          <a:custGeom>
            <a:rect b="b" l="l" r="r" t="t"/>
            <a:pathLst>
              <a:path extrusionOk="0" h="6705116" w="8102860">
                <a:moveTo>
                  <a:pt x="0" y="6705116"/>
                </a:moveTo>
                <a:lnTo>
                  <a:pt x="8102860" y="6705116"/>
                </a:lnTo>
                <a:lnTo>
                  <a:pt x="8102860" y="0"/>
                </a:lnTo>
                <a:lnTo>
                  <a:pt x="0" y="0"/>
                </a:lnTo>
                <a:lnTo>
                  <a:pt x="0" y="6705116"/>
                </a:lnTo>
                <a:close/>
              </a:path>
            </a:pathLst>
          </a:custGeom>
          <a:blipFill rotWithShape="1">
            <a:blip r:embed="rId4">
              <a:alphaModFix amt="37000"/>
            </a:blip>
            <a:stretch>
              <a:fillRect b="0" l="0" r="0" t="0"/>
            </a:stretch>
          </a:blipFill>
          <a:ln>
            <a:noFill/>
          </a:ln>
        </p:spPr>
      </p:sp>
      <p:sp>
        <p:nvSpPr>
          <p:cNvPr id="594" name="Google Shape;594;p47"/>
          <p:cNvSpPr/>
          <p:nvPr/>
        </p:nvSpPr>
        <p:spPr>
          <a:xfrm>
            <a:off x="10597870" y="3866712"/>
            <a:ext cx="4377891" cy="1722449"/>
          </a:xfrm>
          <a:custGeom>
            <a:rect b="b" l="l" r="r" t="t"/>
            <a:pathLst>
              <a:path extrusionOk="0" h="1722449" w="4377891">
                <a:moveTo>
                  <a:pt x="0" y="0"/>
                </a:moveTo>
                <a:lnTo>
                  <a:pt x="4377891" y="0"/>
                </a:lnTo>
                <a:lnTo>
                  <a:pt x="4377891" y="1722449"/>
                </a:lnTo>
                <a:lnTo>
                  <a:pt x="0" y="1722449"/>
                </a:lnTo>
                <a:lnTo>
                  <a:pt x="0" y="0"/>
                </a:lnTo>
                <a:close/>
              </a:path>
            </a:pathLst>
          </a:custGeom>
          <a:blipFill rotWithShape="1">
            <a:blip r:embed="rId5">
              <a:alphaModFix/>
            </a:blip>
            <a:stretch>
              <a:fillRect b="0" l="0" r="0" t="0"/>
            </a:stretch>
          </a:blipFill>
          <a:ln>
            <a:noFill/>
          </a:ln>
        </p:spPr>
      </p:sp>
      <p:sp>
        <p:nvSpPr>
          <p:cNvPr id="595" name="Google Shape;595;p47"/>
          <p:cNvSpPr txBox="1"/>
          <p:nvPr/>
        </p:nvSpPr>
        <p:spPr>
          <a:xfrm>
            <a:off x="798298" y="502292"/>
            <a:ext cx="16966800" cy="1371600"/>
          </a:xfrm>
          <a:prstGeom prst="rect">
            <a:avLst/>
          </a:prstGeom>
          <a:noFill/>
          <a:ln>
            <a:noFill/>
          </a:ln>
        </p:spPr>
        <p:txBody>
          <a:bodyPr anchorCtr="0" anchor="t" bIns="0" lIns="0" spcFirstLastPara="1" rIns="0" wrap="square" tIns="0">
            <a:spAutoFit/>
          </a:bodyPr>
          <a:lstStyle/>
          <a:p>
            <a:pPr indent="0" lvl="0" marL="0" marR="0" rtl="0" algn="l">
              <a:lnSpc>
                <a:spcPct val="99000"/>
              </a:lnSpc>
              <a:spcBef>
                <a:spcPts val="0"/>
              </a:spcBef>
              <a:spcAft>
                <a:spcPts val="0"/>
              </a:spcAft>
              <a:buNone/>
            </a:pPr>
            <a:r>
              <a:rPr b="0" i="0" lang="en-US" sz="9000" u="none" cap="none" strike="noStrike">
                <a:solidFill>
                  <a:srgbClr val="517EA4"/>
                </a:solidFill>
                <a:latin typeface="Dancing Script"/>
                <a:ea typeface="Dancing Script"/>
                <a:cs typeface="Dancing Script"/>
                <a:sym typeface="Dancing Script"/>
              </a:rPr>
              <a:t>Ý nghĩa các độ đo</a:t>
            </a:r>
            <a:endParaRPr/>
          </a:p>
        </p:txBody>
      </p:sp>
      <p:sp>
        <p:nvSpPr>
          <p:cNvPr id="596" name="Google Shape;596;p47"/>
          <p:cNvSpPr txBox="1"/>
          <p:nvPr/>
        </p:nvSpPr>
        <p:spPr>
          <a:xfrm>
            <a:off x="1028700" y="2156445"/>
            <a:ext cx="8252978" cy="1144905"/>
          </a:xfrm>
          <a:prstGeom prst="rect">
            <a:avLst/>
          </a:prstGeom>
          <a:noFill/>
          <a:ln>
            <a:noFill/>
          </a:ln>
        </p:spPr>
        <p:txBody>
          <a:bodyPr anchorCtr="0" anchor="t" bIns="0" lIns="0" spcFirstLastPara="1" rIns="0" wrap="square" tIns="0">
            <a:spAutoFit/>
          </a:bodyPr>
          <a:lstStyle/>
          <a:p>
            <a:pPr indent="0" lvl="0" marL="0" marR="0" rtl="0" algn="just">
              <a:lnSpc>
                <a:spcPct val="140000"/>
              </a:lnSpc>
              <a:spcBef>
                <a:spcPts val="0"/>
              </a:spcBef>
              <a:spcAft>
                <a:spcPts val="0"/>
              </a:spcAft>
              <a:buNone/>
            </a:pPr>
            <a:r>
              <a:rPr b="1" i="0" lang="en-US" sz="3300" u="none" cap="none" strike="noStrike">
                <a:solidFill>
                  <a:srgbClr val="517EA4"/>
                </a:solidFill>
                <a:latin typeface="Quicksand"/>
                <a:ea typeface="Quicksand"/>
                <a:cs typeface="Quicksand"/>
                <a:sym typeface="Quicksand"/>
              </a:rPr>
              <a:t>Độ phủ (Recall)</a:t>
            </a:r>
            <a:endParaRPr/>
          </a:p>
          <a:p>
            <a:pPr indent="0" lvl="0" marL="0" marR="0" rtl="0" algn="just">
              <a:lnSpc>
                <a:spcPct val="140000"/>
              </a:lnSpc>
              <a:spcBef>
                <a:spcPts val="0"/>
              </a:spcBef>
              <a:spcAft>
                <a:spcPts val="0"/>
              </a:spcAft>
              <a:buNone/>
            </a:pPr>
            <a:r>
              <a:t/>
            </a:r>
            <a:endParaRPr b="1" i="0" sz="3300" u="none" cap="none" strike="noStrike">
              <a:solidFill>
                <a:srgbClr val="517EA4"/>
              </a:solidFill>
              <a:latin typeface="Quicksand"/>
              <a:ea typeface="Quicksand"/>
              <a:cs typeface="Quicksand"/>
              <a:sym typeface="Quicksand"/>
            </a:endParaRPr>
          </a:p>
        </p:txBody>
      </p:sp>
      <p:sp>
        <p:nvSpPr>
          <p:cNvPr id="597" name="Google Shape;597;p47"/>
          <p:cNvSpPr txBox="1"/>
          <p:nvPr/>
        </p:nvSpPr>
        <p:spPr>
          <a:xfrm>
            <a:off x="10597870" y="2958450"/>
            <a:ext cx="2216817" cy="563880"/>
          </a:xfrm>
          <a:prstGeom prst="rect">
            <a:avLst/>
          </a:prstGeom>
          <a:noFill/>
          <a:ln>
            <a:noFill/>
          </a:ln>
        </p:spPr>
        <p:txBody>
          <a:bodyPr anchorCtr="0" anchor="t" bIns="0" lIns="0" spcFirstLastPara="1" rIns="0" wrap="square" tIns="0">
            <a:spAutoFit/>
          </a:bodyPr>
          <a:lstStyle/>
          <a:p>
            <a:pPr indent="0" lvl="0" marL="0" marR="0" rtl="0" algn="just">
              <a:lnSpc>
                <a:spcPct val="140000"/>
              </a:lnSpc>
              <a:spcBef>
                <a:spcPts val="0"/>
              </a:spcBef>
              <a:spcAft>
                <a:spcPts val="0"/>
              </a:spcAft>
              <a:buNone/>
            </a:pPr>
            <a:r>
              <a:rPr b="1" i="0" lang="en-US" sz="3300" u="none" cap="none" strike="noStrike">
                <a:solidFill>
                  <a:srgbClr val="517EA4"/>
                </a:solidFill>
                <a:latin typeface="Quicksand"/>
                <a:ea typeface="Quicksand"/>
                <a:cs typeface="Quicksand"/>
                <a:sym typeface="Quicksand"/>
              </a:rPr>
              <a:t>Công thức</a:t>
            </a:r>
            <a:endParaRPr/>
          </a:p>
        </p:txBody>
      </p:sp>
      <p:sp>
        <p:nvSpPr>
          <p:cNvPr id="598" name="Google Shape;598;p47"/>
          <p:cNvSpPr txBox="1"/>
          <p:nvPr/>
        </p:nvSpPr>
        <p:spPr>
          <a:xfrm>
            <a:off x="557373" y="2920350"/>
            <a:ext cx="9195600" cy="6725100"/>
          </a:xfrm>
          <a:prstGeom prst="rect">
            <a:avLst/>
          </a:prstGeom>
          <a:noFill/>
          <a:ln>
            <a:noFill/>
          </a:ln>
        </p:spPr>
        <p:txBody>
          <a:bodyPr anchorCtr="0" anchor="t" bIns="0" lIns="0" spcFirstLastPara="1" rIns="0" wrap="square" tIns="0">
            <a:spAutoFit/>
          </a:bodyPr>
          <a:lstStyle/>
          <a:p>
            <a:pPr indent="-356235" lvl="1" marL="712470" marR="0" rtl="0" algn="just">
              <a:lnSpc>
                <a:spcPct val="153000"/>
              </a:lnSpc>
              <a:spcBef>
                <a:spcPts val="0"/>
              </a:spcBef>
              <a:spcAft>
                <a:spcPts val="0"/>
              </a:spcAft>
              <a:buClr>
                <a:srgbClr val="517EA4"/>
              </a:buClr>
              <a:buSzPts val="3300"/>
              <a:buFont typeface="Arial"/>
              <a:buChar char="•"/>
            </a:pPr>
            <a:r>
              <a:rPr b="1" i="0" lang="en-US" sz="3300" u="none" cap="none" strike="noStrike">
                <a:solidFill>
                  <a:srgbClr val="517EA4"/>
                </a:solidFill>
                <a:latin typeface="Quicksand"/>
                <a:ea typeface="Quicksand"/>
                <a:cs typeface="Quicksand"/>
                <a:sym typeface="Quicksand"/>
              </a:rPr>
              <a:t>Ý nghĩa:</a:t>
            </a:r>
            <a:r>
              <a:rPr b="0" i="0" lang="en-US" sz="3300" u="none" cap="none" strike="noStrike">
                <a:solidFill>
                  <a:srgbClr val="517EA4"/>
                </a:solidFill>
                <a:latin typeface="Quicksand"/>
                <a:ea typeface="Quicksand"/>
                <a:cs typeface="Quicksand"/>
                <a:sym typeface="Quicksand"/>
              </a:rPr>
              <a:t> </a:t>
            </a:r>
            <a:r>
              <a:rPr i="0" lang="en-US" sz="3300" u="none" cap="none" strike="noStrike">
                <a:solidFill>
                  <a:srgbClr val="517EA4"/>
                </a:solidFill>
                <a:latin typeface="Quicksand Medium"/>
                <a:ea typeface="Quicksand Medium"/>
                <a:cs typeface="Quicksand Medium"/>
                <a:sym typeface="Quicksand Medium"/>
              </a:rPr>
              <a:t>Recall đo lường khả năng phát hiện các trường hợp dương tính thực sự trong tổng số dương tính thực sự.</a:t>
            </a:r>
            <a:endParaRPr>
              <a:latin typeface="Quicksand Medium"/>
              <a:ea typeface="Quicksand Medium"/>
              <a:cs typeface="Quicksand Medium"/>
              <a:sym typeface="Quicksand Medium"/>
            </a:endParaRPr>
          </a:p>
          <a:p>
            <a:pPr indent="-356235" lvl="1" marL="712470" marR="0" rtl="0" algn="just">
              <a:lnSpc>
                <a:spcPct val="153000"/>
              </a:lnSpc>
              <a:spcBef>
                <a:spcPts val="0"/>
              </a:spcBef>
              <a:spcAft>
                <a:spcPts val="0"/>
              </a:spcAft>
              <a:buClr>
                <a:srgbClr val="517EA4"/>
              </a:buClr>
              <a:buSzPts val="3300"/>
              <a:buFont typeface="Arial"/>
              <a:buChar char="•"/>
            </a:pPr>
            <a:r>
              <a:rPr b="1" i="0" lang="en-US" sz="3300" u="none" cap="none" strike="noStrike">
                <a:solidFill>
                  <a:srgbClr val="517EA4"/>
                </a:solidFill>
                <a:latin typeface="Quicksand"/>
                <a:ea typeface="Quicksand"/>
                <a:cs typeface="Quicksand"/>
                <a:sym typeface="Quicksand"/>
              </a:rPr>
              <a:t>Lý do chọn:</a:t>
            </a:r>
            <a:r>
              <a:rPr b="1" i="0" lang="en-US" sz="3300" u="none" cap="none" strike="noStrike">
                <a:solidFill>
                  <a:srgbClr val="517EA4"/>
                </a:solidFill>
                <a:latin typeface="Quicksand Medium"/>
                <a:ea typeface="Quicksand Medium"/>
                <a:cs typeface="Quicksand Medium"/>
                <a:sym typeface="Quicksand Medium"/>
              </a:rPr>
              <a:t> </a:t>
            </a:r>
            <a:r>
              <a:rPr i="0" lang="en-US" sz="3300" u="none" cap="none" strike="noStrike">
                <a:solidFill>
                  <a:srgbClr val="517EA4"/>
                </a:solidFill>
                <a:latin typeface="Quicksand Medium"/>
                <a:ea typeface="Quicksand Medium"/>
                <a:cs typeface="Quicksand Medium"/>
                <a:sym typeface="Quicksand Medium"/>
              </a:rPr>
              <a:t>Recall được ưu tiên trong các bài toán mà việc bỏ sót các trường hợp dương tính (False Negatives) là nghiêm trọng, như trong chẩn đoán bệnh ung thư hoặc phát hiện bất thường​.</a:t>
            </a:r>
            <a:endParaRPr>
              <a:latin typeface="Quicksand Medium"/>
              <a:ea typeface="Quicksand Medium"/>
              <a:cs typeface="Quicksand Medium"/>
              <a:sym typeface="Quicksand Medium"/>
            </a:endParaRPr>
          </a:p>
          <a:p>
            <a:pPr indent="0" lvl="0" marL="0" marR="0" rtl="0" algn="just">
              <a:lnSpc>
                <a:spcPct val="153000"/>
              </a:lnSpc>
              <a:spcBef>
                <a:spcPts val="0"/>
              </a:spcBef>
              <a:spcAft>
                <a:spcPts val="0"/>
              </a:spcAft>
              <a:buNone/>
            </a:pPr>
            <a:r>
              <a:t/>
            </a:r>
            <a:endParaRPr b="1" i="0" sz="3300" u="none" cap="none" strike="noStrike">
              <a:solidFill>
                <a:srgbClr val="517EA4"/>
              </a:solidFill>
              <a:latin typeface="Quicksand Medium"/>
              <a:ea typeface="Quicksand Medium"/>
              <a:cs typeface="Quicksand Medium"/>
              <a:sym typeface="Quicksand Medium"/>
            </a:endParaRPr>
          </a:p>
        </p:txBody>
      </p:sp>
      <p:sp>
        <p:nvSpPr>
          <p:cNvPr id="599" name="Google Shape;599;p47"/>
          <p:cNvSpPr txBox="1"/>
          <p:nvPr/>
        </p:nvSpPr>
        <p:spPr>
          <a:xfrm>
            <a:off x="17134686" y="9477619"/>
            <a:ext cx="763578" cy="563881"/>
          </a:xfrm>
          <a:prstGeom prst="rect">
            <a:avLst/>
          </a:prstGeom>
          <a:noFill/>
          <a:ln>
            <a:noFill/>
          </a:ln>
        </p:spPr>
        <p:txBody>
          <a:bodyPr anchorCtr="0" anchor="t" bIns="0" lIns="0" spcFirstLastPara="1" rIns="0" wrap="square" tIns="0">
            <a:spAutoFit/>
          </a:bodyPr>
          <a:lstStyle/>
          <a:p>
            <a:pPr indent="0" lvl="0" marL="0" marR="0" rtl="0" algn="ctr">
              <a:lnSpc>
                <a:spcPct val="140012"/>
              </a:lnSpc>
              <a:spcBef>
                <a:spcPts val="0"/>
              </a:spcBef>
              <a:spcAft>
                <a:spcPts val="0"/>
              </a:spcAft>
              <a:buNone/>
            </a:pPr>
            <a:r>
              <a:rPr b="1" i="0" lang="en-US" sz="3299" u="none" cap="none" strike="noStrike">
                <a:solidFill>
                  <a:srgbClr val="517EA4"/>
                </a:solidFill>
                <a:latin typeface="Quicksand"/>
                <a:ea typeface="Quicksand"/>
                <a:cs typeface="Quicksand"/>
                <a:sym typeface="Quicksand"/>
              </a:rPr>
              <a:t>47</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AF5"/>
        </a:solidFill>
      </p:bgPr>
    </p:bg>
    <p:spTree>
      <p:nvGrpSpPr>
        <p:cNvPr id="603" name="Shape 603"/>
        <p:cNvGrpSpPr/>
        <p:nvPr/>
      </p:nvGrpSpPr>
      <p:grpSpPr>
        <a:xfrm>
          <a:off x="0" y="0"/>
          <a:ext cx="0" cy="0"/>
          <a:chOff x="0" y="0"/>
          <a:chExt cx="0" cy="0"/>
        </a:xfrm>
      </p:grpSpPr>
      <p:sp>
        <p:nvSpPr>
          <p:cNvPr id="604" name="Google Shape;604;p48"/>
          <p:cNvSpPr/>
          <p:nvPr/>
        </p:nvSpPr>
        <p:spPr>
          <a:xfrm flipH="1">
            <a:off x="-3574847" y="4727936"/>
            <a:ext cx="10502725" cy="8691005"/>
          </a:xfrm>
          <a:custGeom>
            <a:rect b="b" l="l" r="r" t="t"/>
            <a:pathLst>
              <a:path extrusionOk="0" h="8691005" w="10502725">
                <a:moveTo>
                  <a:pt x="0" y="8691005"/>
                </a:moveTo>
                <a:lnTo>
                  <a:pt x="10502725" y="8691005"/>
                </a:lnTo>
                <a:lnTo>
                  <a:pt x="10502725" y="0"/>
                </a:lnTo>
                <a:lnTo>
                  <a:pt x="0" y="0"/>
                </a:lnTo>
                <a:lnTo>
                  <a:pt x="0" y="8691005"/>
                </a:lnTo>
                <a:close/>
              </a:path>
            </a:pathLst>
          </a:custGeom>
          <a:blipFill rotWithShape="1">
            <a:blip r:embed="rId3">
              <a:alphaModFix amt="37000"/>
            </a:blip>
            <a:stretch>
              <a:fillRect b="0" l="0" r="0" t="0"/>
            </a:stretch>
          </a:blipFill>
          <a:ln>
            <a:noFill/>
          </a:ln>
        </p:spPr>
      </p:sp>
      <p:sp>
        <p:nvSpPr>
          <p:cNvPr id="605" name="Google Shape;605;p48"/>
          <p:cNvSpPr/>
          <p:nvPr/>
        </p:nvSpPr>
        <p:spPr>
          <a:xfrm flipH="1" rot="-7881738">
            <a:off x="13956764" y="-1264983"/>
            <a:ext cx="8102860" cy="6705116"/>
          </a:xfrm>
          <a:custGeom>
            <a:rect b="b" l="l" r="r" t="t"/>
            <a:pathLst>
              <a:path extrusionOk="0" h="6705116" w="8102860">
                <a:moveTo>
                  <a:pt x="0" y="6705116"/>
                </a:moveTo>
                <a:lnTo>
                  <a:pt x="8102860" y="6705116"/>
                </a:lnTo>
                <a:lnTo>
                  <a:pt x="8102860" y="0"/>
                </a:lnTo>
                <a:lnTo>
                  <a:pt x="0" y="0"/>
                </a:lnTo>
                <a:lnTo>
                  <a:pt x="0" y="6705116"/>
                </a:lnTo>
                <a:close/>
              </a:path>
            </a:pathLst>
          </a:custGeom>
          <a:blipFill rotWithShape="1">
            <a:blip r:embed="rId4">
              <a:alphaModFix amt="37000"/>
            </a:blip>
            <a:stretch>
              <a:fillRect b="0" l="0" r="0" t="0"/>
            </a:stretch>
          </a:blipFill>
          <a:ln>
            <a:noFill/>
          </a:ln>
        </p:spPr>
      </p:sp>
      <p:sp>
        <p:nvSpPr>
          <p:cNvPr id="606" name="Google Shape;606;p48"/>
          <p:cNvSpPr/>
          <p:nvPr/>
        </p:nvSpPr>
        <p:spPr>
          <a:xfrm>
            <a:off x="10597870" y="3832679"/>
            <a:ext cx="6100900" cy="1765148"/>
          </a:xfrm>
          <a:custGeom>
            <a:rect b="b" l="l" r="r" t="t"/>
            <a:pathLst>
              <a:path extrusionOk="0" h="1765148" w="6100900">
                <a:moveTo>
                  <a:pt x="0" y="0"/>
                </a:moveTo>
                <a:lnTo>
                  <a:pt x="6100900" y="0"/>
                </a:lnTo>
                <a:lnTo>
                  <a:pt x="6100900" y="1765148"/>
                </a:lnTo>
                <a:lnTo>
                  <a:pt x="0" y="1765148"/>
                </a:lnTo>
                <a:lnTo>
                  <a:pt x="0" y="0"/>
                </a:lnTo>
                <a:close/>
              </a:path>
            </a:pathLst>
          </a:custGeom>
          <a:blipFill rotWithShape="1">
            <a:blip r:embed="rId5">
              <a:alphaModFix/>
            </a:blip>
            <a:stretch>
              <a:fillRect b="0" l="0" r="0" t="0"/>
            </a:stretch>
          </a:blipFill>
          <a:ln>
            <a:noFill/>
          </a:ln>
        </p:spPr>
      </p:sp>
      <p:sp>
        <p:nvSpPr>
          <p:cNvPr id="607" name="Google Shape;607;p48"/>
          <p:cNvSpPr txBox="1"/>
          <p:nvPr/>
        </p:nvSpPr>
        <p:spPr>
          <a:xfrm>
            <a:off x="798298" y="724542"/>
            <a:ext cx="16966760" cy="1192530"/>
          </a:xfrm>
          <a:prstGeom prst="rect">
            <a:avLst/>
          </a:prstGeom>
          <a:noFill/>
          <a:ln>
            <a:noFill/>
          </a:ln>
        </p:spPr>
        <p:txBody>
          <a:bodyPr anchorCtr="0" anchor="t" bIns="0" lIns="0" spcFirstLastPara="1" rIns="0" wrap="square" tIns="0">
            <a:spAutoFit/>
          </a:bodyPr>
          <a:lstStyle/>
          <a:p>
            <a:pPr indent="0" lvl="0" marL="0" marR="0" rtl="0" algn="l">
              <a:lnSpc>
                <a:spcPct val="99000"/>
              </a:lnSpc>
              <a:spcBef>
                <a:spcPts val="0"/>
              </a:spcBef>
              <a:spcAft>
                <a:spcPts val="0"/>
              </a:spcAft>
              <a:buNone/>
            </a:pPr>
            <a:r>
              <a:rPr b="0" i="0" lang="en-US" sz="9000" u="none" cap="none" strike="noStrike">
                <a:solidFill>
                  <a:srgbClr val="517EA4"/>
                </a:solidFill>
                <a:latin typeface="Dancing Script"/>
                <a:ea typeface="Dancing Script"/>
                <a:cs typeface="Dancing Script"/>
                <a:sym typeface="Dancing Script"/>
              </a:rPr>
              <a:t>Ý nghĩa các độ đo</a:t>
            </a:r>
            <a:endParaRPr/>
          </a:p>
        </p:txBody>
      </p:sp>
      <p:sp>
        <p:nvSpPr>
          <p:cNvPr id="608" name="Google Shape;608;p48"/>
          <p:cNvSpPr txBox="1"/>
          <p:nvPr/>
        </p:nvSpPr>
        <p:spPr>
          <a:xfrm>
            <a:off x="798300" y="2474945"/>
            <a:ext cx="8253000" cy="507900"/>
          </a:xfrm>
          <a:prstGeom prst="rect">
            <a:avLst/>
          </a:prstGeom>
          <a:noFill/>
          <a:ln>
            <a:noFill/>
          </a:ln>
        </p:spPr>
        <p:txBody>
          <a:bodyPr anchorCtr="0" anchor="t" bIns="0" lIns="0" spcFirstLastPara="1" rIns="0" wrap="square" tIns="0">
            <a:spAutoFit/>
          </a:bodyPr>
          <a:lstStyle/>
          <a:p>
            <a:pPr indent="0" lvl="0" marL="0" marR="0" rtl="0" algn="just">
              <a:lnSpc>
                <a:spcPct val="140000"/>
              </a:lnSpc>
              <a:spcBef>
                <a:spcPts val="0"/>
              </a:spcBef>
              <a:spcAft>
                <a:spcPts val="0"/>
              </a:spcAft>
              <a:buNone/>
            </a:pPr>
            <a:r>
              <a:rPr b="1" i="0" lang="en-US" sz="3300" u="none" cap="none" strike="noStrike">
                <a:solidFill>
                  <a:srgbClr val="517EA4"/>
                </a:solidFill>
                <a:latin typeface="Quicksand"/>
                <a:ea typeface="Quicksand"/>
                <a:cs typeface="Quicksand"/>
                <a:sym typeface="Quicksand"/>
              </a:rPr>
              <a:t>F1 Score</a:t>
            </a:r>
            <a:endParaRPr b="1" i="0" sz="3300" u="none" cap="none" strike="noStrike">
              <a:solidFill>
                <a:srgbClr val="517EA4"/>
              </a:solidFill>
              <a:latin typeface="Quicksand"/>
              <a:ea typeface="Quicksand"/>
              <a:cs typeface="Quicksand"/>
              <a:sym typeface="Quicksand"/>
            </a:endParaRPr>
          </a:p>
        </p:txBody>
      </p:sp>
      <p:sp>
        <p:nvSpPr>
          <p:cNvPr id="609" name="Google Shape;609;p48"/>
          <p:cNvSpPr txBox="1"/>
          <p:nvPr/>
        </p:nvSpPr>
        <p:spPr>
          <a:xfrm>
            <a:off x="10597870" y="2958450"/>
            <a:ext cx="2216817" cy="563880"/>
          </a:xfrm>
          <a:prstGeom prst="rect">
            <a:avLst/>
          </a:prstGeom>
          <a:noFill/>
          <a:ln>
            <a:noFill/>
          </a:ln>
        </p:spPr>
        <p:txBody>
          <a:bodyPr anchorCtr="0" anchor="t" bIns="0" lIns="0" spcFirstLastPara="1" rIns="0" wrap="square" tIns="0">
            <a:spAutoFit/>
          </a:bodyPr>
          <a:lstStyle/>
          <a:p>
            <a:pPr indent="0" lvl="0" marL="0" marR="0" rtl="0" algn="just">
              <a:lnSpc>
                <a:spcPct val="140000"/>
              </a:lnSpc>
              <a:spcBef>
                <a:spcPts val="0"/>
              </a:spcBef>
              <a:spcAft>
                <a:spcPts val="0"/>
              </a:spcAft>
              <a:buNone/>
            </a:pPr>
            <a:r>
              <a:rPr b="1" i="0" lang="en-US" sz="3300" u="none" cap="none" strike="noStrike">
                <a:solidFill>
                  <a:srgbClr val="517EA4"/>
                </a:solidFill>
                <a:latin typeface="Quicksand"/>
                <a:ea typeface="Quicksand"/>
                <a:cs typeface="Quicksand"/>
                <a:sym typeface="Quicksand"/>
              </a:rPr>
              <a:t>Công thức</a:t>
            </a:r>
            <a:endParaRPr/>
          </a:p>
        </p:txBody>
      </p:sp>
      <p:sp>
        <p:nvSpPr>
          <p:cNvPr id="610" name="Google Shape;610;p48"/>
          <p:cNvSpPr txBox="1"/>
          <p:nvPr/>
        </p:nvSpPr>
        <p:spPr>
          <a:xfrm>
            <a:off x="17134686" y="9477619"/>
            <a:ext cx="763578" cy="563881"/>
          </a:xfrm>
          <a:prstGeom prst="rect">
            <a:avLst/>
          </a:prstGeom>
          <a:noFill/>
          <a:ln>
            <a:noFill/>
          </a:ln>
        </p:spPr>
        <p:txBody>
          <a:bodyPr anchorCtr="0" anchor="t" bIns="0" lIns="0" spcFirstLastPara="1" rIns="0" wrap="square" tIns="0">
            <a:spAutoFit/>
          </a:bodyPr>
          <a:lstStyle/>
          <a:p>
            <a:pPr indent="0" lvl="0" marL="0" marR="0" rtl="0" algn="ctr">
              <a:lnSpc>
                <a:spcPct val="140012"/>
              </a:lnSpc>
              <a:spcBef>
                <a:spcPts val="0"/>
              </a:spcBef>
              <a:spcAft>
                <a:spcPts val="0"/>
              </a:spcAft>
              <a:buNone/>
            </a:pPr>
            <a:r>
              <a:rPr b="1" i="0" lang="en-US" sz="3299" u="none" cap="none" strike="noStrike">
                <a:solidFill>
                  <a:srgbClr val="517EA4"/>
                </a:solidFill>
                <a:latin typeface="Quicksand"/>
                <a:ea typeface="Quicksand"/>
                <a:cs typeface="Quicksand"/>
                <a:sym typeface="Quicksand"/>
              </a:rPr>
              <a:t>48</a:t>
            </a:r>
            <a:endParaRPr/>
          </a:p>
        </p:txBody>
      </p:sp>
      <p:sp>
        <p:nvSpPr>
          <p:cNvPr id="611" name="Google Shape;611;p48"/>
          <p:cNvSpPr txBox="1"/>
          <p:nvPr/>
        </p:nvSpPr>
        <p:spPr>
          <a:xfrm>
            <a:off x="798288" y="3540725"/>
            <a:ext cx="9528000" cy="6170100"/>
          </a:xfrm>
          <a:prstGeom prst="rect">
            <a:avLst/>
          </a:prstGeom>
          <a:noFill/>
          <a:ln>
            <a:noFill/>
          </a:ln>
        </p:spPr>
        <p:txBody>
          <a:bodyPr anchorCtr="0" anchor="t" bIns="91425" lIns="91425" spcFirstLastPara="1" rIns="91425" wrap="square" tIns="91425">
            <a:spAutoFit/>
          </a:bodyPr>
          <a:lstStyle/>
          <a:p>
            <a:pPr indent="0" lvl="0" marL="0" marR="0" rtl="0" algn="just">
              <a:lnSpc>
                <a:spcPct val="153000"/>
              </a:lnSpc>
              <a:spcBef>
                <a:spcPts val="0"/>
              </a:spcBef>
              <a:spcAft>
                <a:spcPts val="0"/>
              </a:spcAft>
              <a:buNone/>
            </a:pPr>
            <a:r>
              <a:rPr b="1" lang="en-US" sz="3300">
                <a:solidFill>
                  <a:srgbClr val="517EA4"/>
                </a:solidFill>
                <a:latin typeface="Quicksand"/>
                <a:ea typeface="Quicksand"/>
                <a:cs typeface="Quicksand"/>
                <a:sym typeface="Quicksand"/>
              </a:rPr>
              <a:t>Ý nghĩa: </a:t>
            </a:r>
            <a:r>
              <a:rPr lang="en-US" sz="3300">
                <a:solidFill>
                  <a:srgbClr val="517EA4"/>
                </a:solidFill>
                <a:latin typeface="Quicksand Medium"/>
                <a:ea typeface="Quicksand Medium"/>
                <a:cs typeface="Quicksand Medium"/>
                <a:sym typeface="Quicksand Medium"/>
              </a:rPr>
              <a:t>F1 Score là trung bình điều hòa giữa Precision và Recall, nhấn mạnh vào việc cân bằng hai chỉ số này. Giá trị F1 cao cho thấy mô hình đạt được hiệu suất tốt ở cả Precision và Recall. </a:t>
            </a:r>
            <a:endParaRPr sz="3300">
              <a:solidFill>
                <a:srgbClr val="517EA4"/>
              </a:solidFill>
              <a:latin typeface="Quicksand Medium"/>
              <a:ea typeface="Quicksand Medium"/>
              <a:cs typeface="Quicksand Medium"/>
              <a:sym typeface="Quicksand Medium"/>
            </a:endParaRPr>
          </a:p>
          <a:p>
            <a:pPr indent="0" lvl="0" marL="0" rtl="0" algn="l">
              <a:lnSpc>
                <a:spcPct val="115000"/>
              </a:lnSpc>
              <a:spcBef>
                <a:spcPts val="3300"/>
              </a:spcBef>
              <a:spcAft>
                <a:spcPts val="3300"/>
              </a:spcAft>
              <a:buNone/>
            </a:pPr>
            <a:r>
              <a:rPr b="1" lang="en-US" sz="3300">
                <a:solidFill>
                  <a:srgbClr val="517EA4"/>
                </a:solidFill>
                <a:latin typeface="Quicksand"/>
                <a:ea typeface="Quicksand"/>
                <a:cs typeface="Quicksand"/>
                <a:sym typeface="Quicksand"/>
              </a:rPr>
              <a:t>Lý do chọn:</a:t>
            </a:r>
            <a:r>
              <a:rPr lang="en-US" sz="3300">
                <a:solidFill>
                  <a:srgbClr val="517EA4"/>
                </a:solidFill>
                <a:latin typeface="Quicksand Medium"/>
                <a:ea typeface="Quicksand Medium"/>
                <a:cs typeface="Quicksand Medium"/>
                <a:sym typeface="Quicksand Medium"/>
              </a:rPr>
              <a:t> F1 phù hợp khi bài toán yêu cầu cân bằng giữa Precision và Recall, đặc biệt khi các lớp không cân bằng​.</a:t>
            </a:r>
            <a:endParaRPr sz="3300">
              <a:solidFill>
                <a:srgbClr val="517EA4"/>
              </a:solidFill>
              <a:latin typeface="Quicksand Medium"/>
              <a:ea typeface="Quicksand Medium"/>
              <a:cs typeface="Quicksand Medium"/>
              <a:sym typeface="Quicksand Medium"/>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AF5"/>
        </a:solidFill>
      </p:bgPr>
    </p:bg>
    <p:spTree>
      <p:nvGrpSpPr>
        <p:cNvPr id="615" name="Shape 615"/>
        <p:cNvGrpSpPr/>
        <p:nvPr/>
      </p:nvGrpSpPr>
      <p:grpSpPr>
        <a:xfrm>
          <a:off x="0" y="0"/>
          <a:ext cx="0" cy="0"/>
          <a:chOff x="0" y="0"/>
          <a:chExt cx="0" cy="0"/>
        </a:xfrm>
      </p:grpSpPr>
      <p:sp>
        <p:nvSpPr>
          <p:cNvPr id="616" name="Google Shape;616;p49"/>
          <p:cNvSpPr/>
          <p:nvPr/>
        </p:nvSpPr>
        <p:spPr>
          <a:xfrm flipH="1">
            <a:off x="-3574847" y="4727936"/>
            <a:ext cx="10502725" cy="8691005"/>
          </a:xfrm>
          <a:custGeom>
            <a:rect b="b" l="l" r="r" t="t"/>
            <a:pathLst>
              <a:path extrusionOk="0" h="8691005" w="10502725">
                <a:moveTo>
                  <a:pt x="0" y="8691005"/>
                </a:moveTo>
                <a:lnTo>
                  <a:pt x="10502725" y="8691005"/>
                </a:lnTo>
                <a:lnTo>
                  <a:pt x="10502725" y="0"/>
                </a:lnTo>
                <a:lnTo>
                  <a:pt x="0" y="0"/>
                </a:lnTo>
                <a:lnTo>
                  <a:pt x="0" y="8691005"/>
                </a:lnTo>
                <a:close/>
              </a:path>
            </a:pathLst>
          </a:custGeom>
          <a:blipFill rotWithShape="1">
            <a:blip r:embed="rId3">
              <a:alphaModFix amt="37000"/>
            </a:blip>
            <a:stretch>
              <a:fillRect b="0" l="0" r="0" t="0"/>
            </a:stretch>
          </a:blipFill>
          <a:ln>
            <a:noFill/>
          </a:ln>
        </p:spPr>
      </p:sp>
      <p:sp>
        <p:nvSpPr>
          <p:cNvPr id="617" name="Google Shape;617;p49"/>
          <p:cNvSpPr/>
          <p:nvPr/>
        </p:nvSpPr>
        <p:spPr>
          <a:xfrm flipH="1" rot="-7881738">
            <a:off x="13956764" y="-1264983"/>
            <a:ext cx="8102860" cy="6705116"/>
          </a:xfrm>
          <a:custGeom>
            <a:rect b="b" l="l" r="r" t="t"/>
            <a:pathLst>
              <a:path extrusionOk="0" h="6705116" w="8102860">
                <a:moveTo>
                  <a:pt x="0" y="6705116"/>
                </a:moveTo>
                <a:lnTo>
                  <a:pt x="8102860" y="6705116"/>
                </a:lnTo>
                <a:lnTo>
                  <a:pt x="8102860" y="0"/>
                </a:lnTo>
                <a:lnTo>
                  <a:pt x="0" y="0"/>
                </a:lnTo>
                <a:lnTo>
                  <a:pt x="0" y="6705116"/>
                </a:lnTo>
                <a:close/>
              </a:path>
            </a:pathLst>
          </a:custGeom>
          <a:blipFill rotWithShape="1">
            <a:blip r:embed="rId4">
              <a:alphaModFix amt="37000"/>
            </a:blip>
            <a:stretch>
              <a:fillRect b="0" l="0" r="0" t="0"/>
            </a:stretch>
          </a:blipFill>
          <a:ln>
            <a:noFill/>
          </a:ln>
        </p:spPr>
      </p:sp>
      <p:sp>
        <p:nvSpPr>
          <p:cNvPr id="618" name="Google Shape;618;p49"/>
          <p:cNvSpPr/>
          <p:nvPr/>
        </p:nvSpPr>
        <p:spPr>
          <a:xfrm>
            <a:off x="3557360" y="2884030"/>
            <a:ext cx="11173280" cy="6189409"/>
          </a:xfrm>
          <a:custGeom>
            <a:rect b="b" l="l" r="r" t="t"/>
            <a:pathLst>
              <a:path extrusionOk="0" h="6189409" w="11173280">
                <a:moveTo>
                  <a:pt x="0" y="0"/>
                </a:moveTo>
                <a:lnTo>
                  <a:pt x="11173280" y="0"/>
                </a:lnTo>
                <a:lnTo>
                  <a:pt x="11173280" y="6189409"/>
                </a:lnTo>
                <a:lnTo>
                  <a:pt x="0" y="6189409"/>
                </a:lnTo>
                <a:lnTo>
                  <a:pt x="0" y="0"/>
                </a:lnTo>
                <a:close/>
              </a:path>
            </a:pathLst>
          </a:custGeom>
          <a:blipFill rotWithShape="1">
            <a:blip r:embed="rId5">
              <a:alphaModFix/>
            </a:blip>
            <a:stretch>
              <a:fillRect b="0" l="0" r="0" t="0"/>
            </a:stretch>
          </a:blipFill>
          <a:ln>
            <a:noFill/>
          </a:ln>
        </p:spPr>
      </p:sp>
      <p:sp>
        <p:nvSpPr>
          <p:cNvPr id="619" name="Google Shape;619;p49"/>
          <p:cNvSpPr txBox="1"/>
          <p:nvPr/>
        </p:nvSpPr>
        <p:spPr>
          <a:xfrm>
            <a:off x="798298" y="724542"/>
            <a:ext cx="16966760" cy="1192530"/>
          </a:xfrm>
          <a:prstGeom prst="rect">
            <a:avLst/>
          </a:prstGeom>
          <a:noFill/>
          <a:ln>
            <a:noFill/>
          </a:ln>
        </p:spPr>
        <p:txBody>
          <a:bodyPr anchorCtr="0" anchor="t" bIns="0" lIns="0" spcFirstLastPara="1" rIns="0" wrap="square" tIns="0">
            <a:spAutoFit/>
          </a:bodyPr>
          <a:lstStyle/>
          <a:p>
            <a:pPr indent="0" lvl="0" marL="0" marR="0" rtl="0" algn="l">
              <a:lnSpc>
                <a:spcPct val="99000"/>
              </a:lnSpc>
              <a:spcBef>
                <a:spcPts val="0"/>
              </a:spcBef>
              <a:spcAft>
                <a:spcPts val="0"/>
              </a:spcAft>
              <a:buNone/>
            </a:pPr>
            <a:r>
              <a:rPr b="0" i="0" lang="en-US" sz="9000" u="none" cap="none" strike="noStrike">
                <a:solidFill>
                  <a:srgbClr val="517EA4"/>
                </a:solidFill>
                <a:latin typeface="Dancing Script"/>
                <a:ea typeface="Dancing Script"/>
                <a:cs typeface="Dancing Script"/>
                <a:sym typeface="Dancing Script"/>
              </a:rPr>
              <a:t>Kết quả chạy</a:t>
            </a:r>
            <a:endParaRPr/>
          </a:p>
        </p:txBody>
      </p:sp>
      <p:sp>
        <p:nvSpPr>
          <p:cNvPr id="620" name="Google Shape;620;p49"/>
          <p:cNvSpPr txBox="1"/>
          <p:nvPr/>
        </p:nvSpPr>
        <p:spPr>
          <a:xfrm>
            <a:off x="1028700" y="2156445"/>
            <a:ext cx="11785986" cy="1144905"/>
          </a:xfrm>
          <a:prstGeom prst="rect">
            <a:avLst/>
          </a:prstGeom>
          <a:noFill/>
          <a:ln>
            <a:noFill/>
          </a:ln>
        </p:spPr>
        <p:txBody>
          <a:bodyPr anchorCtr="0" anchor="t" bIns="0" lIns="0" spcFirstLastPara="1" rIns="0" wrap="square" tIns="0">
            <a:spAutoFit/>
          </a:bodyPr>
          <a:lstStyle/>
          <a:p>
            <a:pPr indent="0" lvl="0" marL="0" marR="0" rtl="0" algn="just">
              <a:lnSpc>
                <a:spcPct val="140000"/>
              </a:lnSpc>
              <a:spcBef>
                <a:spcPts val="0"/>
              </a:spcBef>
              <a:spcAft>
                <a:spcPts val="0"/>
              </a:spcAft>
              <a:buNone/>
            </a:pPr>
            <a:r>
              <a:rPr b="1" i="0" lang="en-US" sz="3300" u="none" cap="none" strike="noStrike">
                <a:solidFill>
                  <a:srgbClr val="517EA4"/>
                </a:solidFill>
                <a:latin typeface="Quicksand"/>
                <a:ea typeface="Quicksand"/>
                <a:cs typeface="Quicksand"/>
                <a:sym typeface="Quicksand"/>
              </a:rPr>
              <a:t>Các giá trị độ đo sau khi test giá trị K từ 1 đến 20:</a:t>
            </a:r>
            <a:endParaRPr/>
          </a:p>
          <a:p>
            <a:pPr indent="0" lvl="0" marL="0" marR="0" rtl="0" algn="just">
              <a:lnSpc>
                <a:spcPct val="140000"/>
              </a:lnSpc>
              <a:spcBef>
                <a:spcPts val="0"/>
              </a:spcBef>
              <a:spcAft>
                <a:spcPts val="0"/>
              </a:spcAft>
              <a:buNone/>
            </a:pPr>
            <a:r>
              <a:t/>
            </a:r>
            <a:endParaRPr b="1" i="0" sz="3300" u="none" cap="none" strike="noStrike">
              <a:solidFill>
                <a:srgbClr val="517EA4"/>
              </a:solidFill>
              <a:latin typeface="Quicksand"/>
              <a:ea typeface="Quicksand"/>
              <a:cs typeface="Quicksand"/>
              <a:sym typeface="Quicksand"/>
            </a:endParaRPr>
          </a:p>
        </p:txBody>
      </p:sp>
      <p:sp>
        <p:nvSpPr>
          <p:cNvPr id="621" name="Google Shape;621;p49"/>
          <p:cNvSpPr txBox="1"/>
          <p:nvPr/>
        </p:nvSpPr>
        <p:spPr>
          <a:xfrm>
            <a:off x="17134686" y="9477619"/>
            <a:ext cx="763578" cy="563881"/>
          </a:xfrm>
          <a:prstGeom prst="rect">
            <a:avLst/>
          </a:prstGeom>
          <a:noFill/>
          <a:ln>
            <a:noFill/>
          </a:ln>
        </p:spPr>
        <p:txBody>
          <a:bodyPr anchorCtr="0" anchor="t" bIns="0" lIns="0" spcFirstLastPara="1" rIns="0" wrap="square" tIns="0">
            <a:spAutoFit/>
          </a:bodyPr>
          <a:lstStyle/>
          <a:p>
            <a:pPr indent="0" lvl="0" marL="0" marR="0" rtl="0" algn="ctr">
              <a:lnSpc>
                <a:spcPct val="140012"/>
              </a:lnSpc>
              <a:spcBef>
                <a:spcPts val="0"/>
              </a:spcBef>
              <a:spcAft>
                <a:spcPts val="0"/>
              </a:spcAft>
              <a:buNone/>
            </a:pPr>
            <a:r>
              <a:rPr b="1" i="0" lang="en-US" sz="3299" u="none" cap="none" strike="noStrike">
                <a:solidFill>
                  <a:srgbClr val="517EA4"/>
                </a:solidFill>
                <a:latin typeface="Quicksand"/>
                <a:ea typeface="Quicksand"/>
                <a:cs typeface="Quicksand"/>
                <a:sym typeface="Quicksand"/>
              </a:rPr>
              <a:t>49</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AF5"/>
        </a:solidFill>
      </p:bgPr>
    </p:bg>
    <p:spTree>
      <p:nvGrpSpPr>
        <p:cNvPr id="159" name="Shape 159"/>
        <p:cNvGrpSpPr/>
        <p:nvPr/>
      </p:nvGrpSpPr>
      <p:grpSpPr>
        <a:xfrm>
          <a:off x="0" y="0"/>
          <a:ext cx="0" cy="0"/>
          <a:chOff x="0" y="0"/>
          <a:chExt cx="0" cy="0"/>
        </a:xfrm>
      </p:grpSpPr>
      <p:sp>
        <p:nvSpPr>
          <p:cNvPr id="160" name="Google Shape;160;p5"/>
          <p:cNvSpPr/>
          <p:nvPr/>
        </p:nvSpPr>
        <p:spPr>
          <a:xfrm rot="-1457393">
            <a:off x="11199264" y="4559917"/>
            <a:ext cx="10071586" cy="8334237"/>
          </a:xfrm>
          <a:custGeom>
            <a:rect b="b" l="l" r="r" t="t"/>
            <a:pathLst>
              <a:path extrusionOk="0" h="8334237" w="10071586">
                <a:moveTo>
                  <a:pt x="0" y="0"/>
                </a:moveTo>
                <a:lnTo>
                  <a:pt x="10071585" y="0"/>
                </a:lnTo>
                <a:lnTo>
                  <a:pt x="10071585" y="8334238"/>
                </a:lnTo>
                <a:lnTo>
                  <a:pt x="0" y="8334238"/>
                </a:lnTo>
                <a:lnTo>
                  <a:pt x="0" y="0"/>
                </a:lnTo>
                <a:close/>
              </a:path>
            </a:pathLst>
          </a:custGeom>
          <a:blipFill rotWithShape="1">
            <a:blip r:embed="rId3">
              <a:alphaModFix amt="37000"/>
            </a:blip>
            <a:stretch>
              <a:fillRect b="0" l="0" r="0" t="0"/>
            </a:stretch>
          </a:blipFill>
          <a:ln>
            <a:noFill/>
          </a:ln>
        </p:spPr>
      </p:sp>
      <p:sp>
        <p:nvSpPr>
          <p:cNvPr id="161" name="Google Shape;161;p5"/>
          <p:cNvSpPr/>
          <p:nvPr/>
        </p:nvSpPr>
        <p:spPr>
          <a:xfrm flipH="1" rot="-5708072">
            <a:off x="9967146" y="2322260"/>
            <a:ext cx="8714256" cy="5642481"/>
          </a:xfrm>
          <a:custGeom>
            <a:rect b="b" l="l" r="r" t="t"/>
            <a:pathLst>
              <a:path extrusionOk="0" h="5642481" w="8714256">
                <a:moveTo>
                  <a:pt x="8714256" y="0"/>
                </a:moveTo>
                <a:lnTo>
                  <a:pt x="0" y="0"/>
                </a:lnTo>
                <a:lnTo>
                  <a:pt x="0" y="5642480"/>
                </a:lnTo>
                <a:lnTo>
                  <a:pt x="8714256" y="5642480"/>
                </a:lnTo>
                <a:lnTo>
                  <a:pt x="8714256" y="0"/>
                </a:lnTo>
                <a:close/>
              </a:path>
            </a:pathLst>
          </a:custGeom>
          <a:blipFill rotWithShape="1">
            <a:blip r:embed="rId4">
              <a:alphaModFix/>
            </a:blip>
            <a:stretch>
              <a:fillRect b="0" l="0" r="0" t="0"/>
            </a:stretch>
          </a:blipFill>
          <a:ln>
            <a:noFill/>
          </a:ln>
        </p:spPr>
      </p:sp>
      <p:pic>
        <p:nvPicPr>
          <p:cNvPr id="162" name="Google Shape;162;p5"/>
          <p:cNvPicPr preferRelativeResize="0"/>
          <p:nvPr/>
        </p:nvPicPr>
        <p:blipFill rotWithShape="1">
          <a:blip r:embed="rId5">
            <a:alphaModFix/>
          </a:blip>
          <a:srcRect b="0" l="28481" r="42247" t="0"/>
          <a:stretch/>
        </p:blipFill>
        <p:spPr>
          <a:xfrm rot="-312824">
            <a:off x="12625534" y="923679"/>
            <a:ext cx="4337081" cy="8335302"/>
          </a:xfrm>
          <a:prstGeom prst="rect">
            <a:avLst/>
          </a:prstGeom>
          <a:noFill/>
          <a:ln>
            <a:noFill/>
          </a:ln>
        </p:spPr>
      </p:pic>
      <p:sp>
        <p:nvSpPr>
          <p:cNvPr id="163" name="Google Shape;163;p5"/>
          <p:cNvSpPr txBox="1"/>
          <p:nvPr/>
        </p:nvSpPr>
        <p:spPr>
          <a:xfrm>
            <a:off x="1199422" y="915314"/>
            <a:ext cx="7782517" cy="1192530"/>
          </a:xfrm>
          <a:prstGeom prst="rect">
            <a:avLst/>
          </a:prstGeom>
          <a:noFill/>
          <a:ln>
            <a:noFill/>
          </a:ln>
        </p:spPr>
        <p:txBody>
          <a:bodyPr anchorCtr="0" anchor="t" bIns="0" lIns="0" spcFirstLastPara="1" rIns="0" wrap="square" tIns="0">
            <a:spAutoFit/>
          </a:bodyPr>
          <a:lstStyle/>
          <a:p>
            <a:pPr indent="0" lvl="0" marL="0" marR="0" rtl="0" algn="ctr">
              <a:lnSpc>
                <a:spcPct val="99000"/>
              </a:lnSpc>
              <a:spcBef>
                <a:spcPts val="0"/>
              </a:spcBef>
              <a:spcAft>
                <a:spcPts val="0"/>
              </a:spcAft>
              <a:buNone/>
            </a:pPr>
            <a:r>
              <a:rPr b="0" i="0" lang="en-US" sz="9000" u="none" cap="none" strike="noStrike">
                <a:solidFill>
                  <a:srgbClr val="517EA4"/>
                </a:solidFill>
                <a:latin typeface="Dancing Script"/>
                <a:ea typeface="Dancing Script"/>
                <a:cs typeface="Dancing Script"/>
                <a:sym typeface="Dancing Script"/>
              </a:rPr>
              <a:t>Lý do chọn đề tài</a:t>
            </a:r>
            <a:endParaRPr/>
          </a:p>
        </p:txBody>
      </p:sp>
      <p:sp>
        <p:nvSpPr>
          <p:cNvPr id="164" name="Google Shape;164;p5"/>
          <p:cNvSpPr txBox="1"/>
          <p:nvPr/>
        </p:nvSpPr>
        <p:spPr>
          <a:xfrm>
            <a:off x="858197" y="2352906"/>
            <a:ext cx="9697874" cy="6374130"/>
          </a:xfrm>
          <a:prstGeom prst="rect">
            <a:avLst/>
          </a:prstGeom>
          <a:noFill/>
          <a:ln>
            <a:noFill/>
          </a:ln>
        </p:spPr>
        <p:txBody>
          <a:bodyPr anchorCtr="0" anchor="t" bIns="0" lIns="0" spcFirstLastPara="1" rIns="0" wrap="square" tIns="0">
            <a:spAutoFit/>
          </a:bodyPr>
          <a:lstStyle/>
          <a:p>
            <a:pPr indent="0" lvl="0" marL="0" marR="0" rtl="0" algn="l">
              <a:lnSpc>
                <a:spcPct val="25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a:p>
            <a:pPr indent="-356234" lvl="1" marL="712468" marR="0" rtl="0" algn="just">
              <a:lnSpc>
                <a:spcPct val="140012"/>
              </a:lnSpc>
              <a:spcBef>
                <a:spcPts val="0"/>
              </a:spcBef>
              <a:spcAft>
                <a:spcPts val="0"/>
              </a:spcAft>
              <a:buClr>
                <a:srgbClr val="517EA4"/>
              </a:buClr>
              <a:buSzPts val="3299"/>
              <a:buFont typeface="Arial"/>
              <a:buChar char="•"/>
            </a:pPr>
            <a:r>
              <a:rPr b="1" i="0" lang="en-US" sz="3299" u="none" cap="none" strike="noStrike">
                <a:solidFill>
                  <a:srgbClr val="517EA4"/>
                </a:solidFill>
                <a:latin typeface="Quicksand Medium"/>
                <a:ea typeface="Quicksand Medium"/>
                <a:cs typeface="Quicksand Medium"/>
                <a:sym typeface="Quicksand Medium"/>
              </a:rPr>
              <a:t>Theo WHO 2021, tai biến mạch máu não là nguyên nhân gây tử vong thứ 2 toàn cầu, chiếm 11% tổng số ca tử vong.</a:t>
            </a:r>
            <a:endParaRPr/>
          </a:p>
          <a:p>
            <a:pPr indent="-356234" lvl="1" marL="712468" marR="0" rtl="0" algn="just">
              <a:lnSpc>
                <a:spcPct val="140012"/>
              </a:lnSpc>
              <a:spcBef>
                <a:spcPts val="0"/>
              </a:spcBef>
              <a:spcAft>
                <a:spcPts val="0"/>
              </a:spcAft>
              <a:buClr>
                <a:srgbClr val="517EA4"/>
              </a:buClr>
              <a:buSzPts val="3299"/>
              <a:buFont typeface="Arial"/>
              <a:buChar char="•"/>
            </a:pPr>
            <a:r>
              <a:rPr b="1" i="0" lang="en-US" sz="3299" u="none" cap="none" strike="noStrike">
                <a:solidFill>
                  <a:srgbClr val="517EA4"/>
                </a:solidFill>
                <a:latin typeface="Quicksand Medium"/>
                <a:ea typeface="Quicksand Medium"/>
                <a:cs typeface="Quicksand Medium"/>
                <a:sym typeface="Quicksand Medium"/>
              </a:rPr>
              <a:t>Tai biến mạch máu não ảnh hưởng nghiêm trọng đến chất lượng cuộc sống và gánh nặng y tế, kinh tế toàn cầu và Việt Nam.</a:t>
            </a:r>
            <a:endParaRPr/>
          </a:p>
          <a:p>
            <a:pPr indent="-356234" lvl="1" marL="712468" marR="0" rtl="0" algn="just">
              <a:lnSpc>
                <a:spcPct val="140012"/>
              </a:lnSpc>
              <a:spcBef>
                <a:spcPts val="0"/>
              </a:spcBef>
              <a:spcAft>
                <a:spcPts val="0"/>
              </a:spcAft>
              <a:buClr>
                <a:srgbClr val="517EA4"/>
              </a:buClr>
              <a:buSzPts val="3299"/>
              <a:buFont typeface="Arial"/>
              <a:buChar char="•"/>
            </a:pPr>
            <a:r>
              <a:rPr b="1" i="0" lang="en-US" sz="3299" u="none" cap="none" strike="noStrike">
                <a:solidFill>
                  <a:srgbClr val="517EA4"/>
                </a:solidFill>
                <a:latin typeface="Quicksand Medium"/>
                <a:ea typeface="Quicksand Medium"/>
                <a:cs typeface="Quicksand Medium"/>
                <a:sym typeface="Quicksand Medium"/>
              </a:rPr>
              <a:t>Nhóm nghiên cứu thực hiện dự đoán nguy cơ tai biến mạch máu não để hỗ trợ các đơn vị y tế đưa ra biện pháp phòng chống hiệu quả.</a:t>
            </a:r>
            <a:endParaRPr/>
          </a:p>
          <a:p>
            <a:pPr indent="0" lvl="0" marL="0" marR="0" rtl="0" algn="l">
              <a:lnSpc>
                <a:spcPct val="140012"/>
              </a:lnSpc>
              <a:spcBef>
                <a:spcPts val="0"/>
              </a:spcBef>
              <a:spcAft>
                <a:spcPts val="0"/>
              </a:spcAft>
              <a:buNone/>
            </a:pPr>
            <a:r>
              <a:t/>
            </a:r>
            <a:endParaRPr b="1" i="0" sz="3299" u="none" cap="none" strike="noStrike">
              <a:solidFill>
                <a:srgbClr val="517EA4"/>
              </a:solidFill>
              <a:latin typeface="Quicksand Medium"/>
              <a:ea typeface="Quicksand Medium"/>
              <a:cs typeface="Quicksand Medium"/>
              <a:sym typeface="Quicksand Medium"/>
            </a:endParaRPr>
          </a:p>
        </p:txBody>
      </p:sp>
      <p:sp>
        <p:nvSpPr>
          <p:cNvPr id="165" name="Google Shape;165;p5"/>
          <p:cNvSpPr txBox="1"/>
          <p:nvPr/>
        </p:nvSpPr>
        <p:spPr>
          <a:xfrm>
            <a:off x="17424148" y="9362128"/>
            <a:ext cx="241399" cy="563881"/>
          </a:xfrm>
          <a:prstGeom prst="rect">
            <a:avLst/>
          </a:prstGeom>
          <a:noFill/>
          <a:ln>
            <a:noFill/>
          </a:ln>
        </p:spPr>
        <p:txBody>
          <a:bodyPr anchorCtr="0" anchor="t" bIns="0" lIns="0" spcFirstLastPara="1" rIns="0" wrap="square" tIns="0">
            <a:spAutoFit/>
          </a:bodyPr>
          <a:lstStyle/>
          <a:p>
            <a:pPr indent="0" lvl="0" marL="0" marR="0" rtl="0" algn="ctr">
              <a:lnSpc>
                <a:spcPct val="140012"/>
              </a:lnSpc>
              <a:spcBef>
                <a:spcPts val="0"/>
              </a:spcBef>
              <a:spcAft>
                <a:spcPts val="0"/>
              </a:spcAft>
              <a:buNone/>
            </a:pPr>
            <a:r>
              <a:rPr b="1" i="0" lang="en-US" sz="3299" u="none" cap="none" strike="noStrike">
                <a:solidFill>
                  <a:srgbClr val="517EA4"/>
                </a:solidFill>
                <a:latin typeface="Quicksand"/>
                <a:ea typeface="Quicksand"/>
                <a:cs typeface="Quicksand"/>
                <a:sym typeface="Quicksand"/>
              </a:rPr>
              <a:t>5</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AF5"/>
        </a:solidFill>
      </p:bgPr>
    </p:bg>
    <p:spTree>
      <p:nvGrpSpPr>
        <p:cNvPr id="625" name="Shape 625"/>
        <p:cNvGrpSpPr/>
        <p:nvPr/>
      </p:nvGrpSpPr>
      <p:grpSpPr>
        <a:xfrm>
          <a:off x="0" y="0"/>
          <a:ext cx="0" cy="0"/>
          <a:chOff x="0" y="0"/>
          <a:chExt cx="0" cy="0"/>
        </a:xfrm>
      </p:grpSpPr>
      <p:sp>
        <p:nvSpPr>
          <p:cNvPr id="626" name="Google Shape;626;p50"/>
          <p:cNvSpPr/>
          <p:nvPr/>
        </p:nvSpPr>
        <p:spPr>
          <a:xfrm flipH="1">
            <a:off x="-3574847" y="4727936"/>
            <a:ext cx="10502725" cy="8691005"/>
          </a:xfrm>
          <a:custGeom>
            <a:rect b="b" l="l" r="r" t="t"/>
            <a:pathLst>
              <a:path extrusionOk="0" h="8691005" w="10502725">
                <a:moveTo>
                  <a:pt x="0" y="8691005"/>
                </a:moveTo>
                <a:lnTo>
                  <a:pt x="10502725" y="8691005"/>
                </a:lnTo>
                <a:lnTo>
                  <a:pt x="10502725" y="0"/>
                </a:lnTo>
                <a:lnTo>
                  <a:pt x="0" y="0"/>
                </a:lnTo>
                <a:lnTo>
                  <a:pt x="0" y="8691005"/>
                </a:lnTo>
                <a:close/>
              </a:path>
            </a:pathLst>
          </a:custGeom>
          <a:blipFill rotWithShape="1">
            <a:blip r:embed="rId3">
              <a:alphaModFix amt="37000"/>
            </a:blip>
            <a:stretch>
              <a:fillRect b="0" l="0" r="0" t="0"/>
            </a:stretch>
          </a:blipFill>
          <a:ln>
            <a:noFill/>
          </a:ln>
        </p:spPr>
      </p:sp>
      <p:sp>
        <p:nvSpPr>
          <p:cNvPr id="627" name="Google Shape;627;p50"/>
          <p:cNvSpPr/>
          <p:nvPr/>
        </p:nvSpPr>
        <p:spPr>
          <a:xfrm flipH="1" rot="-7881738">
            <a:off x="13956764" y="-1264983"/>
            <a:ext cx="8102860" cy="6705116"/>
          </a:xfrm>
          <a:custGeom>
            <a:rect b="b" l="l" r="r" t="t"/>
            <a:pathLst>
              <a:path extrusionOk="0" h="6705116" w="8102860">
                <a:moveTo>
                  <a:pt x="0" y="6705116"/>
                </a:moveTo>
                <a:lnTo>
                  <a:pt x="8102860" y="6705116"/>
                </a:lnTo>
                <a:lnTo>
                  <a:pt x="8102860" y="0"/>
                </a:lnTo>
                <a:lnTo>
                  <a:pt x="0" y="0"/>
                </a:lnTo>
                <a:lnTo>
                  <a:pt x="0" y="6705116"/>
                </a:lnTo>
                <a:close/>
              </a:path>
            </a:pathLst>
          </a:custGeom>
          <a:blipFill rotWithShape="1">
            <a:blip r:embed="rId4">
              <a:alphaModFix amt="37000"/>
            </a:blip>
            <a:stretch>
              <a:fillRect b="0" l="0" r="0" t="0"/>
            </a:stretch>
          </a:blipFill>
          <a:ln>
            <a:noFill/>
          </a:ln>
        </p:spPr>
      </p:sp>
      <p:sp>
        <p:nvSpPr>
          <p:cNvPr id="628" name="Google Shape;628;p50"/>
          <p:cNvSpPr/>
          <p:nvPr/>
        </p:nvSpPr>
        <p:spPr>
          <a:xfrm>
            <a:off x="8283841" y="2223120"/>
            <a:ext cx="8202852" cy="6506511"/>
          </a:xfrm>
          <a:custGeom>
            <a:rect b="b" l="l" r="r" t="t"/>
            <a:pathLst>
              <a:path extrusionOk="0" h="6506511" w="8202852">
                <a:moveTo>
                  <a:pt x="0" y="0"/>
                </a:moveTo>
                <a:lnTo>
                  <a:pt x="8202852" y="0"/>
                </a:lnTo>
                <a:lnTo>
                  <a:pt x="8202852" y="6506511"/>
                </a:lnTo>
                <a:lnTo>
                  <a:pt x="0" y="6506511"/>
                </a:lnTo>
                <a:lnTo>
                  <a:pt x="0" y="0"/>
                </a:lnTo>
                <a:close/>
              </a:path>
            </a:pathLst>
          </a:custGeom>
          <a:blipFill rotWithShape="1">
            <a:blip r:embed="rId5">
              <a:alphaModFix/>
            </a:blip>
            <a:stretch>
              <a:fillRect b="0" l="0" r="0" t="0"/>
            </a:stretch>
          </a:blipFill>
          <a:ln>
            <a:noFill/>
          </a:ln>
        </p:spPr>
      </p:sp>
      <p:sp>
        <p:nvSpPr>
          <p:cNvPr id="629" name="Google Shape;629;p50"/>
          <p:cNvSpPr txBox="1"/>
          <p:nvPr/>
        </p:nvSpPr>
        <p:spPr>
          <a:xfrm>
            <a:off x="798298" y="724542"/>
            <a:ext cx="16966760" cy="1192530"/>
          </a:xfrm>
          <a:prstGeom prst="rect">
            <a:avLst/>
          </a:prstGeom>
          <a:noFill/>
          <a:ln>
            <a:noFill/>
          </a:ln>
        </p:spPr>
        <p:txBody>
          <a:bodyPr anchorCtr="0" anchor="t" bIns="0" lIns="0" spcFirstLastPara="1" rIns="0" wrap="square" tIns="0">
            <a:spAutoFit/>
          </a:bodyPr>
          <a:lstStyle/>
          <a:p>
            <a:pPr indent="0" lvl="0" marL="0" marR="0" rtl="0" algn="l">
              <a:lnSpc>
                <a:spcPct val="99000"/>
              </a:lnSpc>
              <a:spcBef>
                <a:spcPts val="0"/>
              </a:spcBef>
              <a:spcAft>
                <a:spcPts val="0"/>
              </a:spcAft>
              <a:buNone/>
            </a:pPr>
            <a:r>
              <a:rPr b="0" i="0" lang="en-US" sz="9000" u="none" cap="none" strike="noStrike">
                <a:solidFill>
                  <a:srgbClr val="517EA4"/>
                </a:solidFill>
                <a:latin typeface="Dancing Script"/>
                <a:ea typeface="Dancing Script"/>
                <a:cs typeface="Dancing Script"/>
                <a:sym typeface="Dancing Script"/>
              </a:rPr>
              <a:t>Kết quả chạy</a:t>
            </a:r>
            <a:endParaRPr/>
          </a:p>
        </p:txBody>
      </p:sp>
      <p:sp>
        <p:nvSpPr>
          <p:cNvPr id="630" name="Google Shape;630;p50"/>
          <p:cNvSpPr txBox="1"/>
          <p:nvPr/>
        </p:nvSpPr>
        <p:spPr>
          <a:xfrm>
            <a:off x="1028700" y="2156445"/>
            <a:ext cx="11785986" cy="563880"/>
          </a:xfrm>
          <a:prstGeom prst="rect">
            <a:avLst/>
          </a:prstGeom>
          <a:noFill/>
          <a:ln>
            <a:noFill/>
          </a:ln>
        </p:spPr>
        <p:txBody>
          <a:bodyPr anchorCtr="0" anchor="t" bIns="0" lIns="0" spcFirstLastPara="1" rIns="0" wrap="square" tIns="0">
            <a:spAutoFit/>
          </a:bodyPr>
          <a:lstStyle/>
          <a:p>
            <a:pPr indent="0" lvl="0" marL="0" marR="0" rtl="0" algn="just">
              <a:lnSpc>
                <a:spcPct val="140000"/>
              </a:lnSpc>
              <a:spcBef>
                <a:spcPts val="0"/>
              </a:spcBef>
              <a:spcAft>
                <a:spcPts val="0"/>
              </a:spcAft>
              <a:buNone/>
            </a:pPr>
            <a:r>
              <a:rPr b="1" i="0" lang="en-US" sz="3300" u="none" cap="none" strike="noStrike">
                <a:solidFill>
                  <a:srgbClr val="517EA4"/>
                </a:solidFill>
                <a:latin typeface="Quicksand"/>
                <a:ea typeface="Quicksand"/>
                <a:cs typeface="Quicksand"/>
                <a:sym typeface="Quicksand"/>
              </a:rPr>
              <a:t>Biểu đồ F1 Score theo K</a:t>
            </a:r>
            <a:endParaRPr/>
          </a:p>
        </p:txBody>
      </p:sp>
      <p:sp>
        <p:nvSpPr>
          <p:cNvPr id="631" name="Google Shape;631;p50"/>
          <p:cNvSpPr txBox="1"/>
          <p:nvPr/>
        </p:nvSpPr>
        <p:spPr>
          <a:xfrm>
            <a:off x="17134686" y="9477619"/>
            <a:ext cx="763578" cy="563881"/>
          </a:xfrm>
          <a:prstGeom prst="rect">
            <a:avLst/>
          </a:prstGeom>
          <a:noFill/>
          <a:ln>
            <a:noFill/>
          </a:ln>
        </p:spPr>
        <p:txBody>
          <a:bodyPr anchorCtr="0" anchor="t" bIns="0" lIns="0" spcFirstLastPara="1" rIns="0" wrap="square" tIns="0">
            <a:spAutoFit/>
          </a:bodyPr>
          <a:lstStyle/>
          <a:p>
            <a:pPr indent="0" lvl="0" marL="0" marR="0" rtl="0" algn="ctr">
              <a:lnSpc>
                <a:spcPct val="140012"/>
              </a:lnSpc>
              <a:spcBef>
                <a:spcPts val="0"/>
              </a:spcBef>
              <a:spcAft>
                <a:spcPts val="0"/>
              </a:spcAft>
              <a:buNone/>
            </a:pPr>
            <a:r>
              <a:rPr b="1" i="0" lang="en-US" sz="3299" u="none" cap="none" strike="noStrike">
                <a:solidFill>
                  <a:srgbClr val="517EA4"/>
                </a:solidFill>
                <a:latin typeface="Quicksand"/>
                <a:ea typeface="Quicksand"/>
                <a:cs typeface="Quicksand"/>
                <a:sym typeface="Quicksand"/>
              </a:rPr>
              <a:t>50</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AF5"/>
        </a:solidFill>
      </p:bgPr>
    </p:bg>
    <p:spTree>
      <p:nvGrpSpPr>
        <p:cNvPr id="635" name="Shape 635"/>
        <p:cNvGrpSpPr/>
        <p:nvPr/>
      </p:nvGrpSpPr>
      <p:grpSpPr>
        <a:xfrm>
          <a:off x="0" y="0"/>
          <a:ext cx="0" cy="0"/>
          <a:chOff x="0" y="0"/>
          <a:chExt cx="0" cy="0"/>
        </a:xfrm>
      </p:grpSpPr>
      <p:sp>
        <p:nvSpPr>
          <p:cNvPr id="636" name="Google Shape;636;p51"/>
          <p:cNvSpPr/>
          <p:nvPr/>
        </p:nvSpPr>
        <p:spPr>
          <a:xfrm flipH="1">
            <a:off x="-3574847" y="4727936"/>
            <a:ext cx="10502725" cy="8691005"/>
          </a:xfrm>
          <a:custGeom>
            <a:rect b="b" l="l" r="r" t="t"/>
            <a:pathLst>
              <a:path extrusionOk="0" h="8691005" w="10502725">
                <a:moveTo>
                  <a:pt x="0" y="8691005"/>
                </a:moveTo>
                <a:lnTo>
                  <a:pt x="10502725" y="8691005"/>
                </a:lnTo>
                <a:lnTo>
                  <a:pt x="10502725" y="0"/>
                </a:lnTo>
                <a:lnTo>
                  <a:pt x="0" y="0"/>
                </a:lnTo>
                <a:lnTo>
                  <a:pt x="0" y="8691005"/>
                </a:lnTo>
                <a:close/>
              </a:path>
            </a:pathLst>
          </a:custGeom>
          <a:blipFill rotWithShape="1">
            <a:blip r:embed="rId3">
              <a:alphaModFix amt="37000"/>
            </a:blip>
            <a:stretch>
              <a:fillRect b="0" l="0" r="0" t="0"/>
            </a:stretch>
          </a:blipFill>
          <a:ln>
            <a:noFill/>
          </a:ln>
        </p:spPr>
      </p:sp>
      <p:sp>
        <p:nvSpPr>
          <p:cNvPr id="637" name="Google Shape;637;p51"/>
          <p:cNvSpPr/>
          <p:nvPr/>
        </p:nvSpPr>
        <p:spPr>
          <a:xfrm flipH="1" rot="-7881738">
            <a:off x="13956764" y="-1264983"/>
            <a:ext cx="8102860" cy="6705116"/>
          </a:xfrm>
          <a:custGeom>
            <a:rect b="b" l="l" r="r" t="t"/>
            <a:pathLst>
              <a:path extrusionOk="0" h="6705116" w="8102860">
                <a:moveTo>
                  <a:pt x="0" y="6705116"/>
                </a:moveTo>
                <a:lnTo>
                  <a:pt x="8102860" y="6705116"/>
                </a:lnTo>
                <a:lnTo>
                  <a:pt x="8102860" y="0"/>
                </a:lnTo>
                <a:lnTo>
                  <a:pt x="0" y="0"/>
                </a:lnTo>
                <a:lnTo>
                  <a:pt x="0" y="6705116"/>
                </a:lnTo>
                <a:close/>
              </a:path>
            </a:pathLst>
          </a:custGeom>
          <a:blipFill rotWithShape="1">
            <a:blip r:embed="rId4">
              <a:alphaModFix amt="37000"/>
            </a:blip>
            <a:stretch>
              <a:fillRect b="0" l="0" r="0" t="0"/>
            </a:stretch>
          </a:blipFill>
          <a:ln>
            <a:noFill/>
          </a:ln>
        </p:spPr>
      </p:sp>
      <p:sp>
        <p:nvSpPr>
          <p:cNvPr id="638" name="Google Shape;638;p51"/>
          <p:cNvSpPr/>
          <p:nvPr/>
        </p:nvSpPr>
        <p:spPr>
          <a:xfrm>
            <a:off x="8423855" y="2347407"/>
            <a:ext cx="8835445" cy="6910893"/>
          </a:xfrm>
          <a:custGeom>
            <a:rect b="b" l="l" r="r" t="t"/>
            <a:pathLst>
              <a:path extrusionOk="0" h="6910893" w="8835445">
                <a:moveTo>
                  <a:pt x="0" y="0"/>
                </a:moveTo>
                <a:lnTo>
                  <a:pt x="8835445" y="0"/>
                </a:lnTo>
                <a:lnTo>
                  <a:pt x="8835445" y="6910893"/>
                </a:lnTo>
                <a:lnTo>
                  <a:pt x="0" y="6910893"/>
                </a:lnTo>
                <a:lnTo>
                  <a:pt x="0" y="0"/>
                </a:lnTo>
                <a:close/>
              </a:path>
            </a:pathLst>
          </a:custGeom>
          <a:blipFill rotWithShape="1">
            <a:blip r:embed="rId5">
              <a:alphaModFix/>
            </a:blip>
            <a:stretch>
              <a:fillRect b="0" l="0" r="0" t="0"/>
            </a:stretch>
          </a:blipFill>
          <a:ln>
            <a:noFill/>
          </a:ln>
        </p:spPr>
      </p:sp>
      <p:sp>
        <p:nvSpPr>
          <p:cNvPr id="639" name="Google Shape;639;p51"/>
          <p:cNvSpPr txBox="1"/>
          <p:nvPr/>
        </p:nvSpPr>
        <p:spPr>
          <a:xfrm>
            <a:off x="798298" y="724542"/>
            <a:ext cx="16966760" cy="1192530"/>
          </a:xfrm>
          <a:prstGeom prst="rect">
            <a:avLst/>
          </a:prstGeom>
          <a:noFill/>
          <a:ln>
            <a:noFill/>
          </a:ln>
        </p:spPr>
        <p:txBody>
          <a:bodyPr anchorCtr="0" anchor="t" bIns="0" lIns="0" spcFirstLastPara="1" rIns="0" wrap="square" tIns="0">
            <a:spAutoFit/>
          </a:bodyPr>
          <a:lstStyle/>
          <a:p>
            <a:pPr indent="0" lvl="0" marL="0" marR="0" rtl="0" algn="l">
              <a:lnSpc>
                <a:spcPct val="99000"/>
              </a:lnSpc>
              <a:spcBef>
                <a:spcPts val="0"/>
              </a:spcBef>
              <a:spcAft>
                <a:spcPts val="0"/>
              </a:spcAft>
              <a:buNone/>
            </a:pPr>
            <a:r>
              <a:rPr b="0" i="0" lang="en-US" sz="9000" u="none" cap="none" strike="noStrike">
                <a:solidFill>
                  <a:srgbClr val="517EA4"/>
                </a:solidFill>
                <a:latin typeface="Dancing Script"/>
                <a:ea typeface="Dancing Script"/>
                <a:cs typeface="Dancing Script"/>
                <a:sym typeface="Dancing Script"/>
              </a:rPr>
              <a:t>Kết quả chạy</a:t>
            </a:r>
            <a:endParaRPr/>
          </a:p>
        </p:txBody>
      </p:sp>
      <p:sp>
        <p:nvSpPr>
          <p:cNvPr id="640" name="Google Shape;640;p51"/>
          <p:cNvSpPr txBox="1"/>
          <p:nvPr/>
        </p:nvSpPr>
        <p:spPr>
          <a:xfrm>
            <a:off x="1028700" y="2156445"/>
            <a:ext cx="11785986" cy="563880"/>
          </a:xfrm>
          <a:prstGeom prst="rect">
            <a:avLst/>
          </a:prstGeom>
          <a:noFill/>
          <a:ln>
            <a:noFill/>
          </a:ln>
        </p:spPr>
        <p:txBody>
          <a:bodyPr anchorCtr="0" anchor="t" bIns="0" lIns="0" spcFirstLastPara="1" rIns="0" wrap="square" tIns="0">
            <a:spAutoFit/>
          </a:bodyPr>
          <a:lstStyle/>
          <a:p>
            <a:pPr indent="0" lvl="0" marL="0" marR="0" rtl="0" algn="just">
              <a:lnSpc>
                <a:spcPct val="140000"/>
              </a:lnSpc>
              <a:spcBef>
                <a:spcPts val="0"/>
              </a:spcBef>
              <a:spcAft>
                <a:spcPts val="0"/>
              </a:spcAft>
              <a:buNone/>
            </a:pPr>
            <a:r>
              <a:rPr b="1" i="0" lang="en-US" sz="3300" u="none" cap="none" strike="noStrike">
                <a:solidFill>
                  <a:srgbClr val="517EA4"/>
                </a:solidFill>
                <a:latin typeface="Quicksand"/>
                <a:ea typeface="Quicksand"/>
                <a:cs typeface="Quicksand"/>
                <a:sym typeface="Quicksand"/>
              </a:rPr>
              <a:t>Biểu đồ Accuracy theo K</a:t>
            </a:r>
            <a:endParaRPr/>
          </a:p>
        </p:txBody>
      </p:sp>
      <p:sp>
        <p:nvSpPr>
          <p:cNvPr id="641" name="Google Shape;641;p51"/>
          <p:cNvSpPr txBox="1"/>
          <p:nvPr/>
        </p:nvSpPr>
        <p:spPr>
          <a:xfrm>
            <a:off x="17134686" y="9477619"/>
            <a:ext cx="763578" cy="563881"/>
          </a:xfrm>
          <a:prstGeom prst="rect">
            <a:avLst/>
          </a:prstGeom>
          <a:noFill/>
          <a:ln>
            <a:noFill/>
          </a:ln>
        </p:spPr>
        <p:txBody>
          <a:bodyPr anchorCtr="0" anchor="t" bIns="0" lIns="0" spcFirstLastPara="1" rIns="0" wrap="square" tIns="0">
            <a:spAutoFit/>
          </a:bodyPr>
          <a:lstStyle/>
          <a:p>
            <a:pPr indent="0" lvl="0" marL="0" marR="0" rtl="0" algn="ctr">
              <a:lnSpc>
                <a:spcPct val="140012"/>
              </a:lnSpc>
              <a:spcBef>
                <a:spcPts val="0"/>
              </a:spcBef>
              <a:spcAft>
                <a:spcPts val="0"/>
              </a:spcAft>
              <a:buNone/>
            </a:pPr>
            <a:r>
              <a:rPr b="1" i="0" lang="en-US" sz="3299" u="none" cap="none" strike="noStrike">
                <a:solidFill>
                  <a:srgbClr val="517EA4"/>
                </a:solidFill>
                <a:latin typeface="Quicksand"/>
                <a:ea typeface="Quicksand"/>
                <a:cs typeface="Quicksand"/>
                <a:sym typeface="Quicksand"/>
              </a:rPr>
              <a:t>51</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AF5"/>
        </a:solidFill>
      </p:bgPr>
    </p:bg>
    <p:spTree>
      <p:nvGrpSpPr>
        <p:cNvPr id="645" name="Shape 645"/>
        <p:cNvGrpSpPr/>
        <p:nvPr/>
      </p:nvGrpSpPr>
      <p:grpSpPr>
        <a:xfrm>
          <a:off x="0" y="0"/>
          <a:ext cx="0" cy="0"/>
          <a:chOff x="0" y="0"/>
          <a:chExt cx="0" cy="0"/>
        </a:xfrm>
      </p:grpSpPr>
      <p:sp>
        <p:nvSpPr>
          <p:cNvPr id="646" name="Google Shape;646;p52"/>
          <p:cNvSpPr/>
          <p:nvPr/>
        </p:nvSpPr>
        <p:spPr>
          <a:xfrm flipH="1">
            <a:off x="-3461178" y="4766098"/>
            <a:ext cx="10502725" cy="8691005"/>
          </a:xfrm>
          <a:custGeom>
            <a:rect b="b" l="l" r="r" t="t"/>
            <a:pathLst>
              <a:path extrusionOk="0" h="8691005" w="10502725">
                <a:moveTo>
                  <a:pt x="0" y="8691004"/>
                </a:moveTo>
                <a:lnTo>
                  <a:pt x="10502724" y="8691004"/>
                </a:lnTo>
                <a:lnTo>
                  <a:pt x="10502724" y="0"/>
                </a:lnTo>
                <a:lnTo>
                  <a:pt x="0" y="0"/>
                </a:lnTo>
                <a:lnTo>
                  <a:pt x="0" y="8691004"/>
                </a:lnTo>
                <a:close/>
              </a:path>
            </a:pathLst>
          </a:custGeom>
          <a:blipFill rotWithShape="1">
            <a:blip r:embed="rId3">
              <a:alphaModFix amt="37000"/>
            </a:blip>
            <a:stretch>
              <a:fillRect b="0" l="0" r="0" t="0"/>
            </a:stretch>
          </a:blipFill>
          <a:ln>
            <a:noFill/>
          </a:ln>
        </p:spPr>
      </p:sp>
      <p:sp>
        <p:nvSpPr>
          <p:cNvPr id="647" name="Google Shape;647;p52"/>
          <p:cNvSpPr/>
          <p:nvPr/>
        </p:nvSpPr>
        <p:spPr>
          <a:xfrm flipH="1" rot="-7880867">
            <a:off x="13955469" y="-1337466"/>
            <a:ext cx="8095159" cy="6698743"/>
          </a:xfrm>
          <a:custGeom>
            <a:rect b="b" l="l" r="r" t="t"/>
            <a:pathLst>
              <a:path extrusionOk="0" h="6705116" w="8102860">
                <a:moveTo>
                  <a:pt x="0" y="6705116"/>
                </a:moveTo>
                <a:lnTo>
                  <a:pt x="8102860" y="6705116"/>
                </a:lnTo>
                <a:lnTo>
                  <a:pt x="8102860" y="0"/>
                </a:lnTo>
                <a:lnTo>
                  <a:pt x="0" y="0"/>
                </a:lnTo>
                <a:lnTo>
                  <a:pt x="0" y="6705116"/>
                </a:lnTo>
                <a:close/>
              </a:path>
            </a:pathLst>
          </a:custGeom>
          <a:blipFill rotWithShape="1">
            <a:blip r:embed="rId4">
              <a:alphaModFix amt="37000"/>
            </a:blip>
            <a:stretch>
              <a:fillRect b="0" l="0" r="0" t="0"/>
            </a:stretch>
          </a:blipFill>
          <a:ln>
            <a:noFill/>
          </a:ln>
        </p:spPr>
      </p:sp>
      <p:sp>
        <p:nvSpPr>
          <p:cNvPr id="648" name="Google Shape;648;p52"/>
          <p:cNvSpPr/>
          <p:nvPr/>
        </p:nvSpPr>
        <p:spPr>
          <a:xfrm>
            <a:off x="9989049" y="2526128"/>
            <a:ext cx="7524251" cy="5981779"/>
          </a:xfrm>
          <a:custGeom>
            <a:rect b="b" l="l" r="r" t="t"/>
            <a:pathLst>
              <a:path extrusionOk="0" h="5981779" w="7524251">
                <a:moveTo>
                  <a:pt x="0" y="0"/>
                </a:moveTo>
                <a:lnTo>
                  <a:pt x="7524251" y="0"/>
                </a:lnTo>
                <a:lnTo>
                  <a:pt x="7524251" y="5981779"/>
                </a:lnTo>
                <a:lnTo>
                  <a:pt x="0" y="5981779"/>
                </a:lnTo>
                <a:lnTo>
                  <a:pt x="0" y="0"/>
                </a:lnTo>
                <a:close/>
              </a:path>
            </a:pathLst>
          </a:custGeom>
          <a:blipFill rotWithShape="1">
            <a:blip r:embed="rId5">
              <a:alphaModFix/>
            </a:blip>
            <a:stretch>
              <a:fillRect b="0" l="0" r="0" t="0"/>
            </a:stretch>
          </a:blipFill>
          <a:ln>
            <a:noFill/>
          </a:ln>
        </p:spPr>
      </p:sp>
      <p:sp>
        <p:nvSpPr>
          <p:cNvPr id="649" name="Google Shape;649;p52"/>
          <p:cNvSpPr txBox="1"/>
          <p:nvPr/>
        </p:nvSpPr>
        <p:spPr>
          <a:xfrm>
            <a:off x="931523" y="184792"/>
            <a:ext cx="16966800" cy="1371600"/>
          </a:xfrm>
          <a:prstGeom prst="rect">
            <a:avLst/>
          </a:prstGeom>
          <a:noFill/>
          <a:ln>
            <a:noFill/>
          </a:ln>
        </p:spPr>
        <p:txBody>
          <a:bodyPr anchorCtr="0" anchor="t" bIns="0" lIns="0" spcFirstLastPara="1" rIns="0" wrap="square" tIns="0">
            <a:spAutoFit/>
          </a:bodyPr>
          <a:lstStyle/>
          <a:p>
            <a:pPr indent="0" lvl="0" marL="0" marR="0" rtl="0" algn="l">
              <a:lnSpc>
                <a:spcPct val="99000"/>
              </a:lnSpc>
              <a:spcBef>
                <a:spcPts val="0"/>
              </a:spcBef>
              <a:spcAft>
                <a:spcPts val="0"/>
              </a:spcAft>
              <a:buNone/>
            </a:pPr>
            <a:r>
              <a:rPr b="0" i="0" lang="en-US" sz="9000" u="none" cap="none" strike="noStrike">
                <a:solidFill>
                  <a:srgbClr val="517EA4"/>
                </a:solidFill>
                <a:latin typeface="Dancing Script"/>
                <a:ea typeface="Dancing Script"/>
                <a:cs typeface="Dancing Script"/>
                <a:sym typeface="Dancing Script"/>
              </a:rPr>
              <a:t>Kết quả chạy</a:t>
            </a:r>
            <a:endParaRPr/>
          </a:p>
        </p:txBody>
      </p:sp>
      <p:sp>
        <p:nvSpPr>
          <p:cNvPr id="650" name="Google Shape;650;p52"/>
          <p:cNvSpPr txBox="1"/>
          <p:nvPr/>
        </p:nvSpPr>
        <p:spPr>
          <a:xfrm>
            <a:off x="637875" y="1838950"/>
            <a:ext cx="8911800" cy="8330400"/>
          </a:xfrm>
          <a:prstGeom prst="rect">
            <a:avLst/>
          </a:prstGeom>
          <a:noFill/>
          <a:ln>
            <a:noFill/>
          </a:ln>
        </p:spPr>
        <p:txBody>
          <a:bodyPr anchorCtr="0" anchor="t" bIns="0" lIns="0" spcFirstLastPara="1" rIns="0" wrap="square" tIns="0">
            <a:spAutoFit/>
          </a:bodyPr>
          <a:lstStyle/>
          <a:p>
            <a:pPr indent="0" lvl="0" marL="0" marR="0" rtl="0" algn="just">
              <a:lnSpc>
                <a:spcPct val="140000"/>
              </a:lnSpc>
              <a:spcBef>
                <a:spcPts val="0"/>
              </a:spcBef>
              <a:spcAft>
                <a:spcPts val="0"/>
              </a:spcAft>
              <a:buNone/>
            </a:pPr>
            <a:r>
              <a:rPr i="0" lang="en-US" sz="3300" u="none" cap="none" strike="noStrike">
                <a:solidFill>
                  <a:srgbClr val="517EA4"/>
                </a:solidFill>
                <a:latin typeface="Quicksand Medium"/>
                <a:ea typeface="Quicksand Medium"/>
                <a:cs typeface="Quicksand Medium"/>
                <a:sym typeface="Quicksand Medium"/>
              </a:rPr>
              <a:t>Mô hình có khả năng nhận diện tốt các trường hợp không đột quỵ True Negatives (TN = 952), nhưng hiệu suất chưa cao trong phát hiện đột quỵ thực sự. Số lượng False Positives (46) cho thấy cảnh báo sai xảy ra, trong khi False Negatives (43) cho thấy nhiều trường hợp đột quỵ bị bỏ sót, tiềm ẩn nguy cơ lớn trong y tế. True Positives (12) thấp, cho thấy hạn chế trong nhận diện lớp thiểu số (stroke = 1). Mô hình cần được cải thiện để giảm sai sót và nâng cao khả năng phát hiện đột quỵ.</a:t>
            </a:r>
            <a:endParaRPr>
              <a:latin typeface="Quicksand Medium"/>
              <a:ea typeface="Quicksand Medium"/>
              <a:cs typeface="Quicksand Medium"/>
              <a:sym typeface="Quicksand Medium"/>
            </a:endParaRPr>
          </a:p>
        </p:txBody>
      </p:sp>
      <p:sp>
        <p:nvSpPr>
          <p:cNvPr id="651" name="Google Shape;651;p52"/>
          <p:cNvSpPr txBox="1"/>
          <p:nvPr/>
        </p:nvSpPr>
        <p:spPr>
          <a:xfrm>
            <a:off x="17134686" y="9477619"/>
            <a:ext cx="763578" cy="563881"/>
          </a:xfrm>
          <a:prstGeom prst="rect">
            <a:avLst/>
          </a:prstGeom>
          <a:noFill/>
          <a:ln>
            <a:noFill/>
          </a:ln>
        </p:spPr>
        <p:txBody>
          <a:bodyPr anchorCtr="0" anchor="t" bIns="0" lIns="0" spcFirstLastPara="1" rIns="0" wrap="square" tIns="0">
            <a:spAutoFit/>
          </a:bodyPr>
          <a:lstStyle/>
          <a:p>
            <a:pPr indent="0" lvl="0" marL="0" marR="0" rtl="0" algn="ctr">
              <a:lnSpc>
                <a:spcPct val="140012"/>
              </a:lnSpc>
              <a:spcBef>
                <a:spcPts val="0"/>
              </a:spcBef>
              <a:spcAft>
                <a:spcPts val="0"/>
              </a:spcAft>
              <a:buNone/>
            </a:pPr>
            <a:r>
              <a:rPr b="1" i="0" lang="en-US" sz="3299" u="none" cap="none" strike="noStrike">
                <a:solidFill>
                  <a:srgbClr val="517EA4"/>
                </a:solidFill>
                <a:latin typeface="Quicksand"/>
                <a:ea typeface="Quicksand"/>
                <a:cs typeface="Quicksand"/>
                <a:sym typeface="Quicksand"/>
              </a:rPr>
              <a:t>52</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AF5"/>
        </a:solidFill>
      </p:bgPr>
    </p:bg>
    <p:spTree>
      <p:nvGrpSpPr>
        <p:cNvPr id="655" name="Shape 655"/>
        <p:cNvGrpSpPr/>
        <p:nvPr/>
      </p:nvGrpSpPr>
      <p:grpSpPr>
        <a:xfrm>
          <a:off x="0" y="0"/>
          <a:ext cx="0" cy="0"/>
          <a:chOff x="0" y="0"/>
          <a:chExt cx="0" cy="0"/>
        </a:xfrm>
      </p:grpSpPr>
      <p:sp>
        <p:nvSpPr>
          <p:cNvPr id="656" name="Google Shape;656;p53"/>
          <p:cNvSpPr/>
          <p:nvPr/>
        </p:nvSpPr>
        <p:spPr>
          <a:xfrm flipH="1">
            <a:off x="-5507214" y="5941498"/>
            <a:ext cx="10502725" cy="8691005"/>
          </a:xfrm>
          <a:custGeom>
            <a:rect b="b" l="l" r="r" t="t"/>
            <a:pathLst>
              <a:path extrusionOk="0" h="8691005" w="10502725">
                <a:moveTo>
                  <a:pt x="0" y="8691004"/>
                </a:moveTo>
                <a:lnTo>
                  <a:pt x="10502725" y="8691004"/>
                </a:lnTo>
                <a:lnTo>
                  <a:pt x="10502725" y="0"/>
                </a:lnTo>
                <a:lnTo>
                  <a:pt x="0" y="0"/>
                </a:lnTo>
                <a:lnTo>
                  <a:pt x="0" y="8691004"/>
                </a:lnTo>
                <a:close/>
              </a:path>
            </a:pathLst>
          </a:custGeom>
          <a:blipFill rotWithShape="1">
            <a:blip r:embed="rId3">
              <a:alphaModFix amt="37000"/>
            </a:blip>
            <a:stretch>
              <a:fillRect b="0" l="0" r="0" t="0"/>
            </a:stretch>
          </a:blipFill>
          <a:ln>
            <a:noFill/>
          </a:ln>
        </p:spPr>
      </p:sp>
      <p:sp>
        <p:nvSpPr>
          <p:cNvPr id="657" name="Google Shape;657;p53"/>
          <p:cNvSpPr/>
          <p:nvPr/>
        </p:nvSpPr>
        <p:spPr>
          <a:xfrm flipH="1" rot="-7881738">
            <a:off x="13956764" y="-1264983"/>
            <a:ext cx="8102860" cy="6705116"/>
          </a:xfrm>
          <a:custGeom>
            <a:rect b="b" l="l" r="r" t="t"/>
            <a:pathLst>
              <a:path extrusionOk="0" h="6705116" w="8102860">
                <a:moveTo>
                  <a:pt x="0" y="6705116"/>
                </a:moveTo>
                <a:lnTo>
                  <a:pt x="8102860" y="6705116"/>
                </a:lnTo>
                <a:lnTo>
                  <a:pt x="8102860" y="0"/>
                </a:lnTo>
                <a:lnTo>
                  <a:pt x="0" y="0"/>
                </a:lnTo>
                <a:lnTo>
                  <a:pt x="0" y="6705116"/>
                </a:lnTo>
                <a:close/>
              </a:path>
            </a:pathLst>
          </a:custGeom>
          <a:blipFill rotWithShape="1">
            <a:blip r:embed="rId4">
              <a:alphaModFix amt="37000"/>
            </a:blip>
            <a:stretch>
              <a:fillRect b="0" l="0" r="0" t="0"/>
            </a:stretch>
          </a:blipFill>
          <a:ln>
            <a:noFill/>
          </a:ln>
        </p:spPr>
      </p:sp>
      <p:sp>
        <p:nvSpPr>
          <p:cNvPr id="658" name="Google Shape;658;p53"/>
          <p:cNvSpPr/>
          <p:nvPr/>
        </p:nvSpPr>
        <p:spPr>
          <a:xfrm>
            <a:off x="2712879" y="2238652"/>
            <a:ext cx="13137598" cy="2167704"/>
          </a:xfrm>
          <a:custGeom>
            <a:rect b="b" l="l" r="r" t="t"/>
            <a:pathLst>
              <a:path extrusionOk="0" h="2167704" w="13137598">
                <a:moveTo>
                  <a:pt x="0" y="0"/>
                </a:moveTo>
                <a:lnTo>
                  <a:pt x="13137598" y="0"/>
                </a:lnTo>
                <a:lnTo>
                  <a:pt x="13137598" y="2167704"/>
                </a:lnTo>
                <a:lnTo>
                  <a:pt x="0" y="2167704"/>
                </a:lnTo>
                <a:lnTo>
                  <a:pt x="0" y="0"/>
                </a:lnTo>
                <a:close/>
              </a:path>
            </a:pathLst>
          </a:custGeom>
          <a:blipFill rotWithShape="1">
            <a:blip r:embed="rId5">
              <a:alphaModFix/>
            </a:blip>
            <a:stretch>
              <a:fillRect b="0" l="0" r="0" t="0"/>
            </a:stretch>
          </a:blipFill>
          <a:ln>
            <a:noFill/>
          </a:ln>
        </p:spPr>
      </p:sp>
      <p:sp>
        <p:nvSpPr>
          <p:cNvPr id="659" name="Google Shape;659;p53"/>
          <p:cNvSpPr txBox="1"/>
          <p:nvPr/>
        </p:nvSpPr>
        <p:spPr>
          <a:xfrm>
            <a:off x="798298" y="724542"/>
            <a:ext cx="16966760" cy="1192530"/>
          </a:xfrm>
          <a:prstGeom prst="rect">
            <a:avLst/>
          </a:prstGeom>
          <a:noFill/>
          <a:ln>
            <a:noFill/>
          </a:ln>
        </p:spPr>
        <p:txBody>
          <a:bodyPr anchorCtr="0" anchor="t" bIns="0" lIns="0" spcFirstLastPara="1" rIns="0" wrap="square" tIns="0">
            <a:spAutoFit/>
          </a:bodyPr>
          <a:lstStyle/>
          <a:p>
            <a:pPr indent="0" lvl="0" marL="0" marR="0" rtl="0" algn="l">
              <a:lnSpc>
                <a:spcPct val="99000"/>
              </a:lnSpc>
              <a:spcBef>
                <a:spcPts val="0"/>
              </a:spcBef>
              <a:spcAft>
                <a:spcPts val="0"/>
              </a:spcAft>
              <a:buNone/>
            </a:pPr>
            <a:r>
              <a:rPr b="0" i="0" lang="en-US" sz="9000" u="none" cap="none" strike="noStrike">
                <a:solidFill>
                  <a:srgbClr val="517EA4"/>
                </a:solidFill>
                <a:latin typeface="Dancing Script"/>
                <a:ea typeface="Dancing Script"/>
                <a:cs typeface="Dancing Script"/>
                <a:sym typeface="Dancing Script"/>
              </a:rPr>
              <a:t>Kết quả chạy</a:t>
            </a:r>
            <a:endParaRPr/>
          </a:p>
        </p:txBody>
      </p:sp>
      <p:sp>
        <p:nvSpPr>
          <p:cNvPr id="660" name="Google Shape;660;p53"/>
          <p:cNvSpPr txBox="1"/>
          <p:nvPr/>
        </p:nvSpPr>
        <p:spPr>
          <a:xfrm>
            <a:off x="1166378" y="4916973"/>
            <a:ext cx="16230600" cy="4774800"/>
          </a:xfrm>
          <a:prstGeom prst="rect">
            <a:avLst/>
          </a:prstGeom>
          <a:noFill/>
          <a:ln>
            <a:noFill/>
          </a:ln>
        </p:spPr>
        <p:txBody>
          <a:bodyPr anchorCtr="0" anchor="t" bIns="0" lIns="0" spcFirstLastPara="1" rIns="0" wrap="square" tIns="0">
            <a:spAutoFit/>
          </a:bodyPr>
          <a:lstStyle/>
          <a:p>
            <a:pPr indent="0" lvl="0" marL="0" marR="0" rtl="0" algn="just">
              <a:lnSpc>
                <a:spcPct val="140000"/>
              </a:lnSpc>
              <a:spcBef>
                <a:spcPts val="0"/>
              </a:spcBef>
              <a:spcAft>
                <a:spcPts val="0"/>
              </a:spcAft>
              <a:buNone/>
            </a:pPr>
            <a:r>
              <a:rPr b="1" i="0" lang="en-US" sz="3300" u="sng" cap="none" strike="noStrike">
                <a:solidFill>
                  <a:srgbClr val="517EA4"/>
                </a:solidFill>
                <a:latin typeface="Quicksand"/>
                <a:ea typeface="Quicksand"/>
                <a:cs typeface="Quicksand"/>
                <a:sym typeface="Quicksand"/>
              </a:rPr>
              <a:t>Kết luận:</a:t>
            </a:r>
            <a:r>
              <a:rPr b="1" i="0" lang="en-US" sz="3300" u="none" cap="none" strike="noStrike">
                <a:solidFill>
                  <a:srgbClr val="517EA4"/>
                </a:solidFill>
                <a:latin typeface="Quicksand Medium"/>
                <a:ea typeface="Quicksand Medium"/>
                <a:cs typeface="Quicksand Medium"/>
                <a:sym typeface="Quicksand Medium"/>
              </a:rPr>
              <a:t> </a:t>
            </a:r>
            <a:r>
              <a:rPr i="0" lang="en-US" sz="3300" u="none" cap="none" strike="noStrike">
                <a:solidFill>
                  <a:srgbClr val="517EA4"/>
                </a:solidFill>
                <a:latin typeface="Quicksand Medium"/>
                <a:ea typeface="Quicksand Medium"/>
                <a:cs typeface="Quicksand Medium"/>
                <a:sym typeface="Quicksand Medium"/>
              </a:rPr>
              <a:t>Mô hình có độ chính xác Accuracy tổng thể cao (91.55%) nhưng bị lệch về lớp đa số (không đột quỵ). Với lớp 0.0, các chỉ số Precision (95.39%), Recall (95.68%), và F1-Score (95.53%) rất cao, cho thấy hiệu suất tốt trong việc nhận diện các trường hợp không đột quỵ. Tuy nhiên, với lớp 1.0 (đột quỵ), Precision (21.82%), Recall (20.69%), và F1-Score (21.24%) lại rất thấp, phản ánh mô hình yếu trong việc phát hiện đột quỵ. Điều này cho thấy sự mất cân bằng dữ liệu đã ảnh hưởng đáng kể đến khả năng phân loại lớp thiểu số.</a:t>
            </a:r>
            <a:endParaRPr>
              <a:latin typeface="Quicksand Medium"/>
              <a:ea typeface="Quicksand Medium"/>
              <a:cs typeface="Quicksand Medium"/>
              <a:sym typeface="Quicksand Medium"/>
            </a:endParaRPr>
          </a:p>
        </p:txBody>
      </p:sp>
      <p:sp>
        <p:nvSpPr>
          <p:cNvPr id="661" name="Google Shape;661;p53"/>
          <p:cNvSpPr txBox="1"/>
          <p:nvPr/>
        </p:nvSpPr>
        <p:spPr>
          <a:xfrm>
            <a:off x="17134686" y="9477619"/>
            <a:ext cx="763578" cy="563881"/>
          </a:xfrm>
          <a:prstGeom prst="rect">
            <a:avLst/>
          </a:prstGeom>
          <a:noFill/>
          <a:ln>
            <a:noFill/>
          </a:ln>
        </p:spPr>
        <p:txBody>
          <a:bodyPr anchorCtr="0" anchor="t" bIns="0" lIns="0" spcFirstLastPara="1" rIns="0" wrap="square" tIns="0">
            <a:spAutoFit/>
          </a:bodyPr>
          <a:lstStyle/>
          <a:p>
            <a:pPr indent="0" lvl="0" marL="0" marR="0" rtl="0" algn="ctr">
              <a:lnSpc>
                <a:spcPct val="140012"/>
              </a:lnSpc>
              <a:spcBef>
                <a:spcPts val="0"/>
              </a:spcBef>
              <a:spcAft>
                <a:spcPts val="0"/>
              </a:spcAft>
              <a:buNone/>
            </a:pPr>
            <a:r>
              <a:rPr b="1" i="0" lang="en-US" sz="3299" u="none" cap="none" strike="noStrike">
                <a:solidFill>
                  <a:srgbClr val="517EA4"/>
                </a:solidFill>
                <a:latin typeface="Quicksand"/>
                <a:ea typeface="Quicksand"/>
                <a:cs typeface="Quicksand"/>
                <a:sym typeface="Quicksand"/>
              </a:rPr>
              <a:t>53</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AF5"/>
        </a:solidFill>
      </p:bgPr>
    </p:bg>
    <p:spTree>
      <p:nvGrpSpPr>
        <p:cNvPr id="665" name="Shape 665"/>
        <p:cNvGrpSpPr/>
        <p:nvPr/>
      </p:nvGrpSpPr>
      <p:grpSpPr>
        <a:xfrm>
          <a:off x="0" y="0"/>
          <a:ext cx="0" cy="0"/>
          <a:chOff x="0" y="0"/>
          <a:chExt cx="0" cy="0"/>
        </a:xfrm>
      </p:grpSpPr>
      <p:sp>
        <p:nvSpPr>
          <p:cNvPr id="666" name="Google Shape;666;p54"/>
          <p:cNvSpPr/>
          <p:nvPr/>
        </p:nvSpPr>
        <p:spPr>
          <a:xfrm flipH="1">
            <a:off x="-3574847" y="4727936"/>
            <a:ext cx="10502725" cy="8691005"/>
          </a:xfrm>
          <a:custGeom>
            <a:rect b="b" l="l" r="r" t="t"/>
            <a:pathLst>
              <a:path extrusionOk="0" h="8691005" w="10502725">
                <a:moveTo>
                  <a:pt x="0" y="8691005"/>
                </a:moveTo>
                <a:lnTo>
                  <a:pt x="10502725" y="8691005"/>
                </a:lnTo>
                <a:lnTo>
                  <a:pt x="10502725" y="0"/>
                </a:lnTo>
                <a:lnTo>
                  <a:pt x="0" y="0"/>
                </a:lnTo>
                <a:lnTo>
                  <a:pt x="0" y="8691005"/>
                </a:lnTo>
                <a:close/>
              </a:path>
            </a:pathLst>
          </a:custGeom>
          <a:blipFill rotWithShape="1">
            <a:blip r:embed="rId3">
              <a:alphaModFix amt="37000"/>
            </a:blip>
            <a:stretch>
              <a:fillRect b="0" l="0" r="0" t="0"/>
            </a:stretch>
          </a:blipFill>
          <a:ln>
            <a:noFill/>
          </a:ln>
        </p:spPr>
      </p:sp>
      <p:sp>
        <p:nvSpPr>
          <p:cNvPr id="667" name="Google Shape;667;p54"/>
          <p:cNvSpPr/>
          <p:nvPr/>
        </p:nvSpPr>
        <p:spPr>
          <a:xfrm flipH="1" rot="-7881738">
            <a:off x="13956764" y="-1264983"/>
            <a:ext cx="8102860" cy="6705116"/>
          </a:xfrm>
          <a:custGeom>
            <a:rect b="b" l="l" r="r" t="t"/>
            <a:pathLst>
              <a:path extrusionOk="0" h="6705116" w="8102860">
                <a:moveTo>
                  <a:pt x="0" y="6705116"/>
                </a:moveTo>
                <a:lnTo>
                  <a:pt x="8102860" y="6705116"/>
                </a:lnTo>
                <a:lnTo>
                  <a:pt x="8102860" y="0"/>
                </a:lnTo>
                <a:lnTo>
                  <a:pt x="0" y="0"/>
                </a:lnTo>
                <a:lnTo>
                  <a:pt x="0" y="6705116"/>
                </a:lnTo>
                <a:close/>
              </a:path>
            </a:pathLst>
          </a:custGeom>
          <a:blipFill rotWithShape="1">
            <a:blip r:embed="rId4">
              <a:alphaModFix amt="37000"/>
            </a:blip>
            <a:stretch>
              <a:fillRect b="0" l="0" r="0" t="0"/>
            </a:stretch>
          </a:blipFill>
          <a:ln>
            <a:noFill/>
          </a:ln>
        </p:spPr>
      </p:sp>
      <p:sp>
        <p:nvSpPr>
          <p:cNvPr id="668" name="Google Shape;668;p54"/>
          <p:cNvSpPr txBox="1"/>
          <p:nvPr/>
        </p:nvSpPr>
        <p:spPr>
          <a:xfrm>
            <a:off x="798298" y="724542"/>
            <a:ext cx="16966760" cy="1192530"/>
          </a:xfrm>
          <a:prstGeom prst="rect">
            <a:avLst/>
          </a:prstGeom>
          <a:noFill/>
          <a:ln>
            <a:noFill/>
          </a:ln>
        </p:spPr>
        <p:txBody>
          <a:bodyPr anchorCtr="0" anchor="t" bIns="0" lIns="0" spcFirstLastPara="1" rIns="0" wrap="square" tIns="0">
            <a:spAutoFit/>
          </a:bodyPr>
          <a:lstStyle/>
          <a:p>
            <a:pPr indent="0" lvl="0" marL="0" marR="0" rtl="0" algn="l">
              <a:lnSpc>
                <a:spcPct val="99000"/>
              </a:lnSpc>
              <a:spcBef>
                <a:spcPts val="0"/>
              </a:spcBef>
              <a:spcAft>
                <a:spcPts val="0"/>
              </a:spcAft>
              <a:buNone/>
            </a:pPr>
            <a:r>
              <a:rPr b="0" i="0" lang="en-US" sz="9000" u="none" cap="none" strike="noStrike">
                <a:solidFill>
                  <a:srgbClr val="517EA4"/>
                </a:solidFill>
                <a:latin typeface="Dancing Script"/>
                <a:ea typeface="Dancing Script"/>
                <a:cs typeface="Dancing Script"/>
                <a:sym typeface="Dancing Script"/>
              </a:rPr>
              <a:t>So sánh, đánh giá</a:t>
            </a:r>
            <a:endParaRPr/>
          </a:p>
        </p:txBody>
      </p:sp>
      <p:sp>
        <p:nvSpPr>
          <p:cNvPr id="669" name="Google Shape;669;p54"/>
          <p:cNvSpPr txBox="1"/>
          <p:nvPr/>
        </p:nvSpPr>
        <p:spPr>
          <a:xfrm>
            <a:off x="798298" y="3662555"/>
            <a:ext cx="16230600" cy="4774800"/>
          </a:xfrm>
          <a:prstGeom prst="rect">
            <a:avLst/>
          </a:prstGeom>
          <a:noFill/>
          <a:ln>
            <a:noFill/>
          </a:ln>
        </p:spPr>
        <p:txBody>
          <a:bodyPr anchorCtr="0" anchor="t" bIns="0" lIns="0" spcFirstLastPara="1" rIns="0" wrap="square" tIns="0">
            <a:spAutoFit/>
          </a:bodyPr>
          <a:lstStyle/>
          <a:p>
            <a:pPr indent="0" lvl="0" marL="0" marR="0" rtl="0" algn="just">
              <a:lnSpc>
                <a:spcPct val="140000"/>
              </a:lnSpc>
              <a:spcBef>
                <a:spcPts val="0"/>
              </a:spcBef>
              <a:spcAft>
                <a:spcPts val="0"/>
              </a:spcAft>
              <a:buNone/>
            </a:pPr>
            <a:r>
              <a:rPr i="0" lang="en-US" sz="3300" u="none" cap="none" strike="noStrike">
                <a:solidFill>
                  <a:srgbClr val="517EA4"/>
                </a:solidFill>
                <a:latin typeface="Quicksand Medium"/>
                <a:ea typeface="Quicksand Medium"/>
                <a:cs typeface="Quicksand Medium"/>
                <a:sym typeface="Quicksand Medium"/>
              </a:rPr>
              <a:t>Bộ dữ liệu này có sự mất cân bằng rõ rệt giữa hai lớp: lớp 0.0 (không đột quỵ) chiếm ưu thế, trong khi lớp 1.0 (đột quỵ) là thiểu số. Điều này có thể dẫn đến việc mô hình thiên về việc dự đoán lớp đa số, gây ra các vấn đề trong việc nhận diện lớp thiểu số. Mặc dù độ chính xác chung của mô hình cao (91.55%), nhưng các chỉ số khác cho thấy mô hình chưa làm tốt trong việc phát hiện đột quỵ, vì lớp thiểu số có các giá trị rất thấp về precision, recall và F1-score.</a:t>
            </a:r>
            <a:endParaRPr>
              <a:latin typeface="Quicksand Medium"/>
              <a:ea typeface="Quicksand Medium"/>
              <a:cs typeface="Quicksand Medium"/>
              <a:sym typeface="Quicksand Medium"/>
            </a:endParaRPr>
          </a:p>
          <a:p>
            <a:pPr indent="0" lvl="0" marL="0" marR="0" rtl="0" algn="just">
              <a:lnSpc>
                <a:spcPct val="140000"/>
              </a:lnSpc>
              <a:spcBef>
                <a:spcPts val="0"/>
              </a:spcBef>
              <a:spcAft>
                <a:spcPts val="0"/>
              </a:spcAft>
              <a:buNone/>
            </a:pPr>
            <a:r>
              <a:t/>
            </a:r>
            <a:endParaRPr b="1" i="0" sz="3300" u="none" cap="none" strike="noStrike">
              <a:solidFill>
                <a:srgbClr val="517EA4"/>
              </a:solidFill>
              <a:latin typeface="Quicksand Medium"/>
              <a:ea typeface="Quicksand Medium"/>
              <a:cs typeface="Quicksand Medium"/>
              <a:sym typeface="Quicksand Medium"/>
            </a:endParaRPr>
          </a:p>
        </p:txBody>
      </p:sp>
      <p:sp>
        <p:nvSpPr>
          <p:cNvPr id="670" name="Google Shape;670;p54"/>
          <p:cNvSpPr txBox="1"/>
          <p:nvPr/>
        </p:nvSpPr>
        <p:spPr>
          <a:xfrm>
            <a:off x="17134686" y="9477619"/>
            <a:ext cx="763578" cy="563881"/>
          </a:xfrm>
          <a:prstGeom prst="rect">
            <a:avLst/>
          </a:prstGeom>
          <a:noFill/>
          <a:ln>
            <a:noFill/>
          </a:ln>
        </p:spPr>
        <p:txBody>
          <a:bodyPr anchorCtr="0" anchor="t" bIns="0" lIns="0" spcFirstLastPara="1" rIns="0" wrap="square" tIns="0">
            <a:spAutoFit/>
          </a:bodyPr>
          <a:lstStyle/>
          <a:p>
            <a:pPr indent="0" lvl="0" marL="0" marR="0" rtl="0" algn="ctr">
              <a:lnSpc>
                <a:spcPct val="140012"/>
              </a:lnSpc>
              <a:spcBef>
                <a:spcPts val="0"/>
              </a:spcBef>
              <a:spcAft>
                <a:spcPts val="0"/>
              </a:spcAft>
              <a:buNone/>
            </a:pPr>
            <a:r>
              <a:rPr b="1" i="0" lang="en-US" sz="3299" u="none" cap="none" strike="noStrike">
                <a:solidFill>
                  <a:srgbClr val="517EA4"/>
                </a:solidFill>
                <a:latin typeface="Quicksand"/>
                <a:ea typeface="Quicksand"/>
                <a:cs typeface="Quicksand"/>
                <a:sym typeface="Quicksand"/>
              </a:rPr>
              <a:t>54</a:t>
            </a:r>
            <a:endParaRPr/>
          </a:p>
        </p:txBody>
      </p:sp>
      <p:sp>
        <p:nvSpPr>
          <p:cNvPr id="671" name="Google Shape;671;p54"/>
          <p:cNvSpPr txBox="1"/>
          <p:nvPr/>
        </p:nvSpPr>
        <p:spPr>
          <a:xfrm>
            <a:off x="798298" y="2753769"/>
            <a:ext cx="4254698" cy="563881"/>
          </a:xfrm>
          <a:prstGeom prst="rect">
            <a:avLst/>
          </a:prstGeom>
          <a:noFill/>
          <a:ln>
            <a:noFill/>
          </a:ln>
        </p:spPr>
        <p:txBody>
          <a:bodyPr anchorCtr="0" anchor="t" bIns="0" lIns="0" spcFirstLastPara="1" rIns="0" wrap="square" tIns="0">
            <a:spAutoFit/>
          </a:bodyPr>
          <a:lstStyle/>
          <a:p>
            <a:pPr indent="0" lvl="0" marL="0" marR="0" rtl="0" algn="ctr">
              <a:lnSpc>
                <a:spcPct val="140012"/>
              </a:lnSpc>
              <a:spcBef>
                <a:spcPts val="0"/>
              </a:spcBef>
              <a:spcAft>
                <a:spcPts val="0"/>
              </a:spcAft>
              <a:buNone/>
            </a:pPr>
            <a:r>
              <a:rPr b="1" i="0" lang="en-US" sz="3299" u="none" cap="none" strike="noStrike">
                <a:solidFill>
                  <a:srgbClr val="517EA4"/>
                </a:solidFill>
                <a:latin typeface="Quicksand"/>
                <a:ea typeface="Quicksand"/>
                <a:cs typeface="Quicksand"/>
                <a:sym typeface="Quicksand"/>
              </a:rPr>
              <a:t>Đánh giá về Dataset:</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AF5"/>
        </a:solidFill>
      </p:bgPr>
    </p:bg>
    <p:spTree>
      <p:nvGrpSpPr>
        <p:cNvPr id="675" name="Shape 675"/>
        <p:cNvGrpSpPr/>
        <p:nvPr/>
      </p:nvGrpSpPr>
      <p:grpSpPr>
        <a:xfrm>
          <a:off x="0" y="0"/>
          <a:ext cx="0" cy="0"/>
          <a:chOff x="0" y="0"/>
          <a:chExt cx="0" cy="0"/>
        </a:xfrm>
      </p:grpSpPr>
      <p:sp>
        <p:nvSpPr>
          <p:cNvPr id="676" name="Google Shape;676;p55"/>
          <p:cNvSpPr/>
          <p:nvPr/>
        </p:nvSpPr>
        <p:spPr>
          <a:xfrm flipH="1">
            <a:off x="-3574847" y="4727936"/>
            <a:ext cx="10502725" cy="8691005"/>
          </a:xfrm>
          <a:custGeom>
            <a:rect b="b" l="l" r="r" t="t"/>
            <a:pathLst>
              <a:path extrusionOk="0" h="8691005" w="10502725">
                <a:moveTo>
                  <a:pt x="0" y="8691005"/>
                </a:moveTo>
                <a:lnTo>
                  <a:pt x="10502725" y="8691005"/>
                </a:lnTo>
                <a:lnTo>
                  <a:pt x="10502725" y="0"/>
                </a:lnTo>
                <a:lnTo>
                  <a:pt x="0" y="0"/>
                </a:lnTo>
                <a:lnTo>
                  <a:pt x="0" y="8691005"/>
                </a:lnTo>
                <a:close/>
              </a:path>
            </a:pathLst>
          </a:custGeom>
          <a:blipFill rotWithShape="1">
            <a:blip r:embed="rId3">
              <a:alphaModFix amt="37000"/>
            </a:blip>
            <a:stretch>
              <a:fillRect b="0" l="0" r="0" t="0"/>
            </a:stretch>
          </a:blipFill>
          <a:ln>
            <a:noFill/>
          </a:ln>
        </p:spPr>
      </p:sp>
      <p:sp>
        <p:nvSpPr>
          <p:cNvPr id="677" name="Google Shape;677;p55"/>
          <p:cNvSpPr/>
          <p:nvPr/>
        </p:nvSpPr>
        <p:spPr>
          <a:xfrm flipH="1" rot="-7881738">
            <a:off x="13956764" y="-1264983"/>
            <a:ext cx="8102860" cy="6705116"/>
          </a:xfrm>
          <a:custGeom>
            <a:rect b="b" l="l" r="r" t="t"/>
            <a:pathLst>
              <a:path extrusionOk="0" h="6705116" w="8102860">
                <a:moveTo>
                  <a:pt x="0" y="6705116"/>
                </a:moveTo>
                <a:lnTo>
                  <a:pt x="8102860" y="6705116"/>
                </a:lnTo>
                <a:lnTo>
                  <a:pt x="8102860" y="0"/>
                </a:lnTo>
                <a:lnTo>
                  <a:pt x="0" y="0"/>
                </a:lnTo>
                <a:lnTo>
                  <a:pt x="0" y="6705116"/>
                </a:lnTo>
                <a:close/>
              </a:path>
            </a:pathLst>
          </a:custGeom>
          <a:blipFill rotWithShape="1">
            <a:blip r:embed="rId4">
              <a:alphaModFix amt="37000"/>
            </a:blip>
            <a:stretch>
              <a:fillRect b="0" l="0" r="0" t="0"/>
            </a:stretch>
          </a:blipFill>
          <a:ln>
            <a:noFill/>
          </a:ln>
        </p:spPr>
      </p:sp>
      <p:sp>
        <p:nvSpPr>
          <p:cNvPr id="678" name="Google Shape;678;p55"/>
          <p:cNvSpPr txBox="1"/>
          <p:nvPr/>
        </p:nvSpPr>
        <p:spPr>
          <a:xfrm>
            <a:off x="798298" y="216542"/>
            <a:ext cx="16966800" cy="1371600"/>
          </a:xfrm>
          <a:prstGeom prst="rect">
            <a:avLst/>
          </a:prstGeom>
          <a:noFill/>
          <a:ln>
            <a:noFill/>
          </a:ln>
        </p:spPr>
        <p:txBody>
          <a:bodyPr anchorCtr="0" anchor="t" bIns="0" lIns="0" spcFirstLastPara="1" rIns="0" wrap="square" tIns="0">
            <a:spAutoFit/>
          </a:bodyPr>
          <a:lstStyle/>
          <a:p>
            <a:pPr indent="0" lvl="0" marL="0" marR="0" rtl="0" algn="l">
              <a:lnSpc>
                <a:spcPct val="99000"/>
              </a:lnSpc>
              <a:spcBef>
                <a:spcPts val="0"/>
              </a:spcBef>
              <a:spcAft>
                <a:spcPts val="0"/>
              </a:spcAft>
              <a:buNone/>
            </a:pPr>
            <a:r>
              <a:rPr b="0" i="0" lang="en-US" sz="9000" u="none" cap="none" strike="noStrike">
                <a:solidFill>
                  <a:srgbClr val="517EA4"/>
                </a:solidFill>
                <a:latin typeface="Dancing Script"/>
                <a:ea typeface="Dancing Script"/>
                <a:cs typeface="Dancing Script"/>
                <a:sym typeface="Dancing Script"/>
              </a:rPr>
              <a:t>So sánh, đánh giá</a:t>
            </a:r>
            <a:endParaRPr/>
          </a:p>
        </p:txBody>
      </p:sp>
      <p:sp>
        <p:nvSpPr>
          <p:cNvPr id="679" name="Google Shape;679;p55"/>
          <p:cNvSpPr txBox="1"/>
          <p:nvPr/>
        </p:nvSpPr>
        <p:spPr>
          <a:xfrm>
            <a:off x="798298" y="2531002"/>
            <a:ext cx="16230600" cy="7822500"/>
          </a:xfrm>
          <a:prstGeom prst="rect">
            <a:avLst/>
          </a:prstGeom>
          <a:noFill/>
          <a:ln>
            <a:noFill/>
          </a:ln>
        </p:spPr>
        <p:txBody>
          <a:bodyPr anchorCtr="0" anchor="t" bIns="0" lIns="0" spcFirstLastPara="1" rIns="0" wrap="square" tIns="0">
            <a:spAutoFit/>
          </a:bodyPr>
          <a:lstStyle/>
          <a:p>
            <a:pPr indent="0" lvl="0" marL="0" marR="0" rtl="0" algn="just">
              <a:lnSpc>
                <a:spcPct val="160000"/>
              </a:lnSpc>
              <a:spcBef>
                <a:spcPts val="0"/>
              </a:spcBef>
              <a:spcAft>
                <a:spcPts val="0"/>
              </a:spcAft>
              <a:buNone/>
            </a:pPr>
            <a:r>
              <a:rPr i="0" lang="en-US" sz="3300" u="none" cap="none" strike="noStrike">
                <a:solidFill>
                  <a:srgbClr val="517EA4"/>
                </a:solidFill>
                <a:latin typeface="Quicksand Medium"/>
                <a:ea typeface="Quicksand Medium"/>
                <a:cs typeface="Quicksand Medium"/>
                <a:sym typeface="Quicksand Medium"/>
              </a:rPr>
              <a:t>Kết quả từ thuật toán KNN cho thấy một số điểm mạnh và hạn chế rõ ràng:</a:t>
            </a:r>
            <a:endParaRPr>
              <a:latin typeface="Quicksand Medium"/>
              <a:ea typeface="Quicksand Medium"/>
              <a:cs typeface="Quicksand Medium"/>
              <a:sym typeface="Quicksand Medium"/>
            </a:endParaRPr>
          </a:p>
          <a:p>
            <a:pPr indent="-356235" lvl="1" marL="712470" marR="0" rtl="0" algn="just">
              <a:lnSpc>
                <a:spcPct val="160000"/>
              </a:lnSpc>
              <a:spcBef>
                <a:spcPts val="0"/>
              </a:spcBef>
              <a:spcAft>
                <a:spcPts val="0"/>
              </a:spcAft>
              <a:buClr>
                <a:srgbClr val="517EA4"/>
              </a:buClr>
              <a:buSzPts val="3300"/>
              <a:buFont typeface="Arial"/>
              <a:buChar char="•"/>
            </a:pPr>
            <a:r>
              <a:rPr i="0" lang="en-US" sz="3300" u="none" cap="none" strike="noStrike">
                <a:solidFill>
                  <a:srgbClr val="517EA4"/>
                </a:solidFill>
                <a:latin typeface="Quicksand Medium"/>
                <a:ea typeface="Quicksand Medium"/>
                <a:cs typeface="Quicksand Medium"/>
                <a:sym typeface="Quicksand Medium"/>
              </a:rPr>
              <a:t>Độ chính xác (Accuracy) của mô hình khá cao (91.55%), nhưng độ chính xác này chủ yếu là nhờ vào lớp đa số (0.0) do sự mất cân bằng lớp.</a:t>
            </a:r>
            <a:endParaRPr>
              <a:latin typeface="Quicksand Medium"/>
              <a:ea typeface="Quicksand Medium"/>
              <a:cs typeface="Quicksand Medium"/>
              <a:sym typeface="Quicksand Medium"/>
            </a:endParaRPr>
          </a:p>
          <a:p>
            <a:pPr indent="-356235" lvl="1" marL="712470" marR="0" rtl="0" algn="just">
              <a:lnSpc>
                <a:spcPct val="160000"/>
              </a:lnSpc>
              <a:spcBef>
                <a:spcPts val="0"/>
              </a:spcBef>
              <a:spcAft>
                <a:spcPts val="0"/>
              </a:spcAft>
              <a:buClr>
                <a:srgbClr val="517EA4"/>
              </a:buClr>
              <a:buSzPts val="3300"/>
              <a:buFont typeface="Arial"/>
              <a:buChar char="•"/>
            </a:pPr>
            <a:r>
              <a:rPr i="0" lang="en-US" sz="3300" u="none" cap="none" strike="noStrike">
                <a:solidFill>
                  <a:srgbClr val="517EA4"/>
                </a:solidFill>
                <a:latin typeface="Quicksand Medium"/>
                <a:ea typeface="Quicksand Medium"/>
                <a:cs typeface="Quicksand Medium"/>
                <a:sym typeface="Quicksand Medium"/>
              </a:rPr>
              <a:t>Đối với lớp 0.0, các chỉ số precision, recall và F1-score đều rất tốt (&gt; 95%), cho thấy mô hình có khả năng phân loại tốt các trường hợp không đột quỵ.</a:t>
            </a:r>
            <a:endParaRPr>
              <a:latin typeface="Quicksand Medium"/>
              <a:ea typeface="Quicksand Medium"/>
              <a:cs typeface="Quicksand Medium"/>
              <a:sym typeface="Quicksand Medium"/>
            </a:endParaRPr>
          </a:p>
          <a:p>
            <a:pPr indent="-356235" lvl="1" marL="712470" marR="0" rtl="0" algn="just">
              <a:lnSpc>
                <a:spcPct val="160000"/>
              </a:lnSpc>
              <a:spcBef>
                <a:spcPts val="0"/>
              </a:spcBef>
              <a:spcAft>
                <a:spcPts val="0"/>
              </a:spcAft>
              <a:buClr>
                <a:srgbClr val="517EA4"/>
              </a:buClr>
              <a:buSzPts val="3300"/>
              <a:buFont typeface="Arial"/>
              <a:buChar char="•"/>
            </a:pPr>
            <a:r>
              <a:rPr i="0" lang="en-US" sz="3300" u="none" cap="none" strike="noStrike">
                <a:solidFill>
                  <a:srgbClr val="517EA4"/>
                </a:solidFill>
                <a:latin typeface="Quicksand Medium"/>
                <a:ea typeface="Quicksand Medium"/>
                <a:cs typeface="Quicksand Medium"/>
                <a:sym typeface="Quicksand Medium"/>
              </a:rPr>
              <a:t>Tuy nhiên, đối với lớp 1.0, các chỉ số này đều rất thấp, với precision chỉ đạt 21.82%, recall 20.69%, và F1-score 21.24%. Điều này cho thấy mô hình gặp khó khăn trong việc phát hiện các trường hợp đột quỵ, dẫn đến nhiều false negatives (bệnh nhân bị đột quỵ nhưng bị dự đoán là không có đột quỵ) và false positives (bệnh nhân không có đột quỵ nhưng bị dự đoán có đột quỵ).</a:t>
            </a:r>
            <a:endParaRPr>
              <a:latin typeface="Quicksand Medium"/>
              <a:ea typeface="Quicksand Medium"/>
              <a:cs typeface="Quicksand Medium"/>
              <a:sym typeface="Quicksand Medium"/>
            </a:endParaRPr>
          </a:p>
        </p:txBody>
      </p:sp>
      <p:sp>
        <p:nvSpPr>
          <p:cNvPr id="680" name="Google Shape;680;p55"/>
          <p:cNvSpPr txBox="1"/>
          <p:nvPr/>
        </p:nvSpPr>
        <p:spPr>
          <a:xfrm>
            <a:off x="17134686" y="9477619"/>
            <a:ext cx="763578" cy="563881"/>
          </a:xfrm>
          <a:prstGeom prst="rect">
            <a:avLst/>
          </a:prstGeom>
          <a:noFill/>
          <a:ln>
            <a:noFill/>
          </a:ln>
        </p:spPr>
        <p:txBody>
          <a:bodyPr anchorCtr="0" anchor="t" bIns="0" lIns="0" spcFirstLastPara="1" rIns="0" wrap="square" tIns="0">
            <a:spAutoFit/>
          </a:bodyPr>
          <a:lstStyle/>
          <a:p>
            <a:pPr indent="0" lvl="0" marL="0" marR="0" rtl="0" algn="ctr">
              <a:lnSpc>
                <a:spcPct val="140012"/>
              </a:lnSpc>
              <a:spcBef>
                <a:spcPts val="0"/>
              </a:spcBef>
              <a:spcAft>
                <a:spcPts val="0"/>
              </a:spcAft>
              <a:buNone/>
            </a:pPr>
            <a:r>
              <a:rPr b="1" i="0" lang="en-US" sz="3299" u="none" cap="none" strike="noStrike">
                <a:solidFill>
                  <a:srgbClr val="517EA4"/>
                </a:solidFill>
                <a:latin typeface="Quicksand"/>
                <a:ea typeface="Quicksand"/>
                <a:cs typeface="Quicksand"/>
                <a:sym typeface="Quicksand"/>
              </a:rPr>
              <a:t>55</a:t>
            </a:r>
            <a:endParaRPr/>
          </a:p>
        </p:txBody>
      </p:sp>
      <p:sp>
        <p:nvSpPr>
          <p:cNvPr id="681" name="Google Shape;681;p55"/>
          <p:cNvSpPr txBox="1"/>
          <p:nvPr/>
        </p:nvSpPr>
        <p:spPr>
          <a:xfrm>
            <a:off x="798298" y="1805635"/>
            <a:ext cx="4197300" cy="507900"/>
          </a:xfrm>
          <a:prstGeom prst="rect">
            <a:avLst/>
          </a:prstGeom>
          <a:noFill/>
          <a:ln>
            <a:noFill/>
          </a:ln>
        </p:spPr>
        <p:txBody>
          <a:bodyPr anchorCtr="0" anchor="t" bIns="0" lIns="0" spcFirstLastPara="1" rIns="0" wrap="square" tIns="0">
            <a:spAutoFit/>
          </a:bodyPr>
          <a:lstStyle/>
          <a:p>
            <a:pPr indent="0" lvl="0" marL="0" marR="0" rtl="0" algn="ctr">
              <a:lnSpc>
                <a:spcPct val="140012"/>
              </a:lnSpc>
              <a:spcBef>
                <a:spcPts val="0"/>
              </a:spcBef>
              <a:spcAft>
                <a:spcPts val="0"/>
              </a:spcAft>
              <a:buNone/>
            </a:pPr>
            <a:r>
              <a:rPr b="1" i="0" lang="en-US" sz="3299" u="none" cap="none" strike="noStrike">
                <a:solidFill>
                  <a:srgbClr val="517EA4"/>
                </a:solidFill>
                <a:latin typeface="Quicksand"/>
                <a:ea typeface="Quicksand"/>
                <a:cs typeface="Quicksand"/>
                <a:sym typeface="Quicksand"/>
              </a:rPr>
              <a:t>Đánh giá thuật toán:</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5" name="Shape 685"/>
        <p:cNvGrpSpPr/>
        <p:nvPr/>
      </p:nvGrpSpPr>
      <p:grpSpPr>
        <a:xfrm>
          <a:off x="0" y="0"/>
          <a:ext cx="0" cy="0"/>
          <a:chOff x="0" y="0"/>
          <a:chExt cx="0" cy="0"/>
        </a:xfrm>
      </p:grpSpPr>
      <p:sp>
        <p:nvSpPr>
          <p:cNvPr id="686" name="Google Shape;686;p56"/>
          <p:cNvSpPr/>
          <p:nvPr/>
        </p:nvSpPr>
        <p:spPr>
          <a:xfrm>
            <a:off x="0" y="0"/>
            <a:ext cx="2203704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9219" l="0" r="0" t="-9220"/>
            </a:stretch>
          </a:blipFill>
          <a:ln>
            <a:noFill/>
          </a:ln>
        </p:spPr>
      </p:sp>
      <p:sp>
        <p:nvSpPr>
          <p:cNvPr id="687" name="Google Shape;687;p56"/>
          <p:cNvSpPr/>
          <p:nvPr/>
        </p:nvSpPr>
        <p:spPr>
          <a:xfrm flipH="1" rot="1155628">
            <a:off x="-686250" y="-772603"/>
            <a:ext cx="2485602" cy="6099638"/>
          </a:xfrm>
          <a:custGeom>
            <a:rect b="b" l="l" r="r" t="t"/>
            <a:pathLst>
              <a:path extrusionOk="0" h="6099638" w="2485602">
                <a:moveTo>
                  <a:pt x="2485602" y="0"/>
                </a:moveTo>
                <a:lnTo>
                  <a:pt x="0" y="0"/>
                </a:lnTo>
                <a:lnTo>
                  <a:pt x="0" y="6099637"/>
                </a:lnTo>
                <a:lnTo>
                  <a:pt x="2485602" y="6099637"/>
                </a:lnTo>
                <a:lnTo>
                  <a:pt x="2485602" y="0"/>
                </a:lnTo>
                <a:close/>
              </a:path>
            </a:pathLst>
          </a:custGeom>
          <a:blipFill rotWithShape="1">
            <a:blip r:embed="rId4">
              <a:alphaModFix/>
            </a:blip>
            <a:stretch>
              <a:fillRect b="0" l="0" r="0" t="0"/>
            </a:stretch>
          </a:blipFill>
          <a:ln>
            <a:noFill/>
          </a:ln>
        </p:spPr>
      </p:sp>
      <p:sp>
        <p:nvSpPr>
          <p:cNvPr id="688" name="Google Shape;688;p56"/>
          <p:cNvSpPr/>
          <p:nvPr/>
        </p:nvSpPr>
        <p:spPr>
          <a:xfrm rot="-2103943">
            <a:off x="17045199" y="-1116585"/>
            <a:ext cx="2485602" cy="6099638"/>
          </a:xfrm>
          <a:custGeom>
            <a:rect b="b" l="l" r="r" t="t"/>
            <a:pathLst>
              <a:path extrusionOk="0" h="6099638" w="2485602">
                <a:moveTo>
                  <a:pt x="0" y="0"/>
                </a:moveTo>
                <a:lnTo>
                  <a:pt x="2485602" y="0"/>
                </a:lnTo>
                <a:lnTo>
                  <a:pt x="2485602" y="6099638"/>
                </a:lnTo>
                <a:lnTo>
                  <a:pt x="0" y="6099638"/>
                </a:lnTo>
                <a:lnTo>
                  <a:pt x="0" y="0"/>
                </a:lnTo>
                <a:close/>
              </a:path>
            </a:pathLst>
          </a:custGeom>
          <a:blipFill rotWithShape="1">
            <a:blip r:embed="rId4">
              <a:alphaModFix/>
            </a:blip>
            <a:stretch>
              <a:fillRect b="0" l="0" r="0" t="0"/>
            </a:stretch>
          </a:blipFill>
          <a:ln>
            <a:noFill/>
          </a:ln>
        </p:spPr>
      </p:sp>
      <p:sp>
        <p:nvSpPr>
          <p:cNvPr id="689" name="Google Shape;689;p56"/>
          <p:cNvSpPr/>
          <p:nvPr/>
        </p:nvSpPr>
        <p:spPr>
          <a:xfrm rot="1794609">
            <a:off x="16416926" y="6208481"/>
            <a:ext cx="2485602" cy="6099638"/>
          </a:xfrm>
          <a:custGeom>
            <a:rect b="b" l="l" r="r" t="t"/>
            <a:pathLst>
              <a:path extrusionOk="0" h="6099638" w="2485602">
                <a:moveTo>
                  <a:pt x="0" y="0"/>
                </a:moveTo>
                <a:lnTo>
                  <a:pt x="2485603" y="0"/>
                </a:lnTo>
                <a:lnTo>
                  <a:pt x="2485603" y="6099638"/>
                </a:lnTo>
                <a:lnTo>
                  <a:pt x="0" y="6099638"/>
                </a:lnTo>
                <a:lnTo>
                  <a:pt x="0" y="0"/>
                </a:lnTo>
                <a:close/>
              </a:path>
            </a:pathLst>
          </a:custGeom>
          <a:blipFill rotWithShape="1">
            <a:blip r:embed="rId4">
              <a:alphaModFix/>
            </a:blip>
            <a:stretch>
              <a:fillRect b="0" l="0" r="0" t="0"/>
            </a:stretch>
          </a:blipFill>
          <a:ln>
            <a:noFill/>
          </a:ln>
        </p:spPr>
      </p:sp>
      <p:sp>
        <p:nvSpPr>
          <p:cNvPr id="690" name="Google Shape;690;p56"/>
          <p:cNvSpPr/>
          <p:nvPr/>
        </p:nvSpPr>
        <p:spPr>
          <a:xfrm flipH="1" rot="-961226">
            <a:off x="-829289" y="6219523"/>
            <a:ext cx="2485602" cy="6099638"/>
          </a:xfrm>
          <a:custGeom>
            <a:rect b="b" l="l" r="r" t="t"/>
            <a:pathLst>
              <a:path extrusionOk="0" h="6099638" w="2485602">
                <a:moveTo>
                  <a:pt x="2485603" y="0"/>
                </a:moveTo>
                <a:lnTo>
                  <a:pt x="0" y="0"/>
                </a:lnTo>
                <a:lnTo>
                  <a:pt x="0" y="6099638"/>
                </a:lnTo>
                <a:lnTo>
                  <a:pt x="2485603" y="6099638"/>
                </a:lnTo>
                <a:lnTo>
                  <a:pt x="2485603" y="0"/>
                </a:lnTo>
                <a:close/>
              </a:path>
            </a:pathLst>
          </a:custGeom>
          <a:blipFill rotWithShape="1">
            <a:blip r:embed="rId4">
              <a:alphaModFix/>
            </a:blip>
            <a:stretch>
              <a:fillRect b="0" l="0" r="0" t="0"/>
            </a:stretch>
          </a:blipFill>
          <a:ln>
            <a:noFill/>
          </a:ln>
        </p:spPr>
      </p:sp>
      <p:sp>
        <p:nvSpPr>
          <p:cNvPr id="691" name="Google Shape;691;p56"/>
          <p:cNvSpPr/>
          <p:nvPr/>
        </p:nvSpPr>
        <p:spPr>
          <a:xfrm>
            <a:off x="16562954" y="3043718"/>
            <a:ext cx="2675778" cy="4832105"/>
          </a:xfrm>
          <a:custGeom>
            <a:rect b="b" l="l" r="r" t="t"/>
            <a:pathLst>
              <a:path extrusionOk="0" h="4832105" w="2675778">
                <a:moveTo>
                  <a:pt x="0" y="0"/>
                </a:moveTo>
                <a:lnTo>
                  <a:pt x="2675777" y="0"/>
                </a:lnTo>
                <a:lnTo>
                  <a:pt x="2675777" y="4832105"/>
                </a:lnTo>
                <a:lnTo>
                  <a:pt x="0" y="4832105"/>
                </a:lnTo>
                <a:lnTo>
                  <a:pt x="0" y="0"/>
                </a:lnTo>
                <a:close/>
              </a:path>
            </a:pathLst>
          </a:custGeom>
          <a:blipFill rotWithShape="1">
            <a:blip r:embed="rId5">
              <a:alphaModFix/>
            </a:blip>
            <a:stretch>
              <a:fillRect b="0" l="0" r="0" t="0"/>
            </a:stretch>
          </a:blipFill>
          <a:ln>
            <a:noFill/>
          </a:ln>
        </p:spPr>
      </p:sp>
      <p:sp>
        <p:nvSpPr>
          <p:cNvPr id="692" name="Google Shape;692;p56"/>
          <p:cNvSpPr/>
          <p:nvPr/>
        </p:nvSpPr>
        <p:spPr>
          <a:xfrm rot="10800000">
            <a:off x="-568883" y="3043718"/>
            <a:ext cx="2675778" cy="4832105"/>
          </a:xfrm>
          <a:custGeom>
            <a:rect b="b" l="l" r="r" t="t"/>
            <a:pathLst>
              <a:path extrusionOk="0" h="4832105" w="2675778">
                <a:moveTo>
                  <a:pt x="2675778" y="4832105"/>
                </a:moveTo>
                <a:lnTo>
                  <a:pt x="0" y="4832105"/>
                </a:lnTo>
                <a:lnTo>
                  <a:pt x="0" y="0"/>
                </a:lnTo>
                <a:lnTo>
                  <a:pt x="2675778" y="0"/>
                </a:lnTo>
                <a:lnTo>
                  <a:pt x="2675778" y="4832105"/>
                </a:lnTo>
                <a:close/>
              </a:path>
            </a:pathLst>
          </a:custGeom>
          <a:blipFill rotWithShape="1">
            <a:blip r:embed="rId5">
              <a:alphaModFix/>
            </a:blip>
            <a:stretch>
              <a:fillRect b="0" l="0" r="0" t="0"/>
            </a:stretch>
          </a:blipFill>
          <a:ln>
            <a:noFill/>
          </a:ln>
        </p:spPr>
      </p:sp>
      <p:grpSp>
        <p:nvGrpSpPr>
          <p:cNvPr id="693" name="Google Shape;693;p56"/>
          <p:cNvGrpSpPr/>
          <p:nvPr/>
        </p:nvGrpSpPr>
        <p:grpSpPr>
          <a:xfrm>
            <a:off x="3633310" y="2720308"/>
            <a:ext cx="11021380" cy="4846384"/>
            <a:chOff x="0" y="0"/>
            <a:chExt cx="14695173" cy="6461845"/>
          </a:xfrm>
        </p:grpSpPr>
        <p:sp>
          <p:nvSpPr>
            <p:cNvPr id="694" name="Google Shape;694;p56"/>
            <p:cNvSpPr txBox="1"/>
            <p:nvPr/>
          </p:nvSpPr>
          <p:spPr>
            <a:xfrm>
              <a:off x="0" y="4266650"/>
              <a:ext cx="14695173" cy="2195195"/>
            </a:xfrm>
            <a:prstGeom prst="rect">
              <a:avLst/>
            </a:prstGeom>
            <a:noFill/>
            <a:ln>
              <a:noFill/>
            </a:ln>
          </p:spPr>
          <p:txBody>
            <a:bodyPr anchorCtr="0" anchor="t" bIns="0" lIns="0" spcFirstLastPara="1" rIns="0" wrap="square" tIns="0">
              <a:spAutoFit/>
            </a:bodyPr>
            <a:lstStyle/>
            <a:p>
              <a:pPr indent="0" lvl="0" marL="0" marR="0" rtl="0" algn="ctr">
                <a:lnSpc>
                  <a:spcPct val="99000"/>
                </a:lnSpc>
                <a:spcBef>
                  <a:spcPts val="0"/>
                </a:spcBef>
                <a:spcAft>
                  <a:spcPts val="0"/>
                </a:spcAft>
                <a:buNone/>
              </a:pPr>
              <a:r>
                <a:rPr b="0" i="0" lang="en-US" sz="12000" u="none" cap="none" strike="noStrike">
                  <a:solidFill>
                    <a:srgbClr val="517EA4"/>
                  </a:solidFill>
                  <a:latin typeface="Dancing Script"/>
                  <a:ea typeface="Dancing Script"/>
                  <a:cs typeface="Dancing Script"/>
                  <a:sym typeface="Dancing Script"/>
                </a:rPr>
                <a:t>Kết luận</a:t>
              </a:r>
              <a:endParaRPr/>
            </a:p>
          </p:txBody>
        </p:sp>
        <p:sp>
          <p:nvSpPr>
            <p:cNvPr id="695" name="Google Shape;695;p56"/>
            <p:cNvSpPr/>
            <p:nvPr/>
          </p:nvSpPr>
          <p:spPr>
            <a:xfrm>
              <a:off x="5683082" y="0"/>
              <a:ext cx="3329010" cy="3245785"/>
            </a:xfrm>
            <a:custGeom>
              <a:rect b="b" l="l" r="r" t="t"/>
              <a:pathLst>
                <a:path extrusionOk="0" h="3245785" w="3329010">
                  <a:moveTo>
                    <a:pt x="0" y="0"/>
                  </a:moveTo>
                  <a:lnTo>
                    <a:pt x="3329010" y="0"/>
                  </a:lnTo>
                  <a:lnTo>
                    <a:pt x="3329010" y="3245785"/>
                  </a:lnTo>
                  <a:lnTo>
                    <a:pt x="0" y="3245785"/>
                  </a:lnTo>
                  <a:lnTo>
                    <a:pt x="0" y="0"/>
                  </a:lnTo>
                  <a:close/>
                </a:path>
              </a:pathLst>
            </a:custGeom>
            <a:blipFill rotWithShape="1">
              <a:blip r:embed="rId6">
                <a:alphaModFix/>
              </a:blip>
              <a:stretch>
                <a:fillRect b="0" l="0" r="0" t="0"/>
              </a:stretch>
            </a:blipFill>
            <a:ln>
              <a:noFill/>
            </a:ln>
          </p:spPr>
        </p:sp>
        <p:sp>
          <p:nvSpPr>
            <p:cNvPr id="696" name="Google Shape;696;p56"/>
            <p:cNvSpPr txBox="1"/>
            <p:nvPr/>
          </p:nvSpPr>
          <p:spPr>
            <a:xfrm>
              <a:off x="5563034" y="644357"/>
              <a:ext cx="3569106" cy="2195195"/>
            </a:xfrm>
            <a:prstGeom prst="rect">
              <a:avLst/>
            </a:prstGeom>
            <a:noFill/>
            <a:ln>
              <a:noFill/>
            </a:ln>
          </p:spPr>
          <p:txBody>
            <a:bodyPr anchorCtr="0" anchor="t" bIns="0" lIns="0" spcFirstLastPara="1" rIns="0" wrap="square" tIns="0">
              <a:spAutoFit/>
            </a:bodyPr>
            <a:lstStyle/>
            <a:p>
              <a:pPr indent="0" lvl="0" marL="0" marR="0" rtl="0" algn="ctr">
                <a:lnSpc>
                  <a:spcPct val="99000"/>
                </a:lnSpc>
                <a:spcBef>
                  <a:spcPts val="0"/>
                </a:spcBef>
                <a:spcAft>
                  <a:spcPts val="0"/>
                </a:spcAft>
                <a:buNone/>
              </a:pPr>
              <a:r>
                <a:rPr b="0" i="0" lang="en-US" sz="12000" u="none" cap="none" strike="noStrike">
                  <a:solidFill>
                    <a:srgbClr val="517EA4"/>
                  </a:solidFill>
                  <a:latin typeface="Dancing Script"/>
                  <a:ea typeface="Dancing Script"/>
                  <a:cs typeface="Dancing Script"/>
                  <a:sym typeface="Dancing Script"/>
                </a:rPr>
                <a:t>06</a:t>
              </a:r>
              <a:endParaRPr/>
            </a:p>
          </p:txBody>
        </p:sp>
      </p:grpSp>
      <p:sp>
        <p:nvSpPr>
          <p:cNvPr id="697" name="Google Shape;697;p56"/>
          <p:cNvSpPr txBox="1"/>
          <p:nvPr/>
        </p:nvSpPr>
        <p:spPr>
          <a:xfrm>
            <a:off x="17134686" y="9477619"/>
            <a:ext cx="763578" cy="563881"/>
          </a:xfrm>
          <a:prstGeom prst="rect">
            <a:avLst/>
          </a:prstGeom>
          <a:noFill/>
          <a:ln>
            <a:noFill/>
          </a:ln>
        </p:spPr>
        <p:txBody>
          <a:bodyPr anchorCtr="0" anchor="t" bIns="0" lIns="0" spcFirstLastPara="1" rIns="0" wrap="square" tIns="0">
            <a:spAutoFit/>
          </a:bodyPr>
          <a:lstStyle/>
          <a:p>
            <a:pPr indent="0" lvl="0" marL="0" marR="0" rtl="0" algn="ctr">
              <a:lnSpc>
                <a:spcPct val="140012"/>
              </a:lnSpc>
              <a:spcBef>
                <a:spcPts val="0"/>
              </a:spcBef>
              <a:spcAft>
                <a:spcPts val="0"/>
              </a:spcAft>
              <a:buNone/>
            </a:pPr>
            <a:r>
              <a:rPr b="1" i="0" lang="en-US" sz="3299" u="none" cap="none" strike="noStrike">
                <a:solidFill>
                  <a:srgbClr val="517EA4"/>
                </a:solidFill>
                <a:latin typeface="Quicksand"/>
                <a:ea typeface="Quicksand"/>
                <a:cs typeface="Quicksand"/>
                <a:sym typeface="Quicksand"/>
              </a:rPr>
              <a:t>56</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AF5"/>
        </a:solidFill>
      </p:bgPr>
    </p:bg>
    <p:spTree>
      <p:nvGrpSpPr>
        <p:cNvPr id="701" name="Shape 701"/>
        <p:cNvGrpSpPr/>
        <p:nvPr/>
      </p:nvGrpSpPr>
      <p:grpSpPr>
        <a:xfrm>
          <a:off x="0" y="0"/>
          <a:ext cx="0" cy="0"/>
          <a:chOff x="0" y="0"/>
          <a:chExt cx="0" cy="0"/>
        </a:xfrm>
      </p:grpSpPr>
      <p:sp>
        <p:nvSpPr>
          <p:cNvPr id="702" name="Google Shape;702;p57"/>
          <p:cNvSpPr/>
          <p:nvPr/>
        </p:nvSpPr>
        <p:spPr>
          <a:xfrm rot="-7694163">
            <a:off x="6182585" y="-5464444"/>
            <a:ext cx="13482872" cy="11157077"/>
          </a:xfrm>
          <a:custGeom>
            <a:rect b="b" l="l" r="r" t="t"/>
            <a:pathLst>
              <a:path extrusionOk="0" h="11157077" w="13482872">
                <a:moveTo>
                  <a:pt x="0" y="0"/>
                </a:moveTo>
                <a:lnTo>
                  <a:pt x="13482872" y="0"/>
                </a:lnTo>
                <a:lnTo>
                  <a:pt x="13482872" y="11157077"/>
                </a:lnTo>
                <a:lnTo>
                  <a:pt x="0" y="11157077"/>
                </a:lnTo>
                <a:lnTo>
                  <a:pt x="0" y="0"/>
                </a:lnTo>
                <a:close/>
              </a:path>
            </a:pathLst>
          </a:custGeom>
          <a:blipFill rotWithShape="1">
            <a:blip r:embed="rId3">
              <a:alphaModFix amt="37000"/>
            </a:blip>
            <a:stretch>
              <a:fillRect b="0" l="0" r="0" t="0"/>
            </a:stretch>
          </a:blipFill>
          <a:ln>
            <a:noFill/>
          </a:ln>
        </p:spPr>
      </p:sp>
      <p:sp>
        <p:nvSpPr>
          <p:cNvPr id="703" name="Google Shape;703;p57"/>
          <p:cNvSpPr txBox="1"/>
          <p:nvPr/>
        </p:nvSpPr>
        <p:spPr>
          <a:xfrm>
            <a:off x="1028700" y="756013"/>
            <a:ext cx="6288096" cy="1192524"/>
          </a:xfrm>
          <a:prstGeom prst="rect">
            <a:avLst/>
          </a:prstGeom>
          <a:noFill/>
          <a:ln>
            <a:noFill/>
          </a:ln>
        </p:spPr>
        <p:txBody>
          <a:bodyPr anchorCtr="0" anchor="t" bIns="0" lIns="0" spcFirstLastPara="1" rIns="0" wrap="square" tIns="0">
            <a:spAutoFit/>
          </a:bodyPr>
          <a:lstStyle/>
          <a:p>
            <a:pPr indent="0" lvl="0" marL="0" marR="0" rtl="0" algn="l">
              <a:lnSpc>
                <a:spcPct val="98999"/>
              </a:lnSpc>
              <a:spcBef>
                <a:spcPts val="0"/>
              </a:spcBef>
              <a:spcAft>
                <a:spcPts val="0"/>
              </a:spcAft>
              <a:buNone/>
            </a:pPr>
            <a:r>
              <a:rPr b="0" i="0" lang="en-US" sz="8999" u="none" cap="none" strike="noStrike">
                <a:solidFill>
                  <a:srgbClr val="517EA4"/>
                </a:solidFill>
                <a:latin typeface="Dancing Script"/>
                <a:ea typeface="Dancing Script"/>
                <a:cs typeface="Dancing Script"/>
                <a:sym typeface="Dancing Script"/>
              </a:rPr>
              <a:t>Ưu điểm</a:t>
            </a:r>
            <a:endParaRPr/>
          </a:p>
        </p:txBody>
      </p:sp>
      <p:sp>
        <p:nvSpPr>
          <p:cNvPr id="704" name="Google Shape;704;p57"/>
          <p:cNvSpPr txBox="1"/>
          <p:nvPr/>
        </p:nvSpPr>
        <p:spPr>
          <a:xfrm>
            <a:off x="1102587" y="2907128"/>
            <a:ext cx="16156713" cy="5071872"/>
          </a:xfrm>
          <a:prstGeom prst="rect">
            <a:avLst/>
          </a:prstGeom>
          <a:noFill/>
          <a:ln>
            <a:noFill/>
          </a:ln>
        </p:spPr>
        <p:txBody>
          <a:bodyPr anchorCtr="0" anchor="t" bIns="0" lIns="0" spcFirstLastPara="1" rIns="0" wrap="square" tIns="0">
            <a:spAutoFit/>
          </a:bodyPr>
          <a:lstStyle/>
          <a:p>
            <a:pPr indent="-356234" lvl="1" marL="712468" marR="0" rtl="0" algn="l">
              <a:lnSpc>
                <a:spcPct val="153016"/>
              </a:lnSpc>
              <a:spcBef>
                <a:spcPts val="0"/>
              </a:spcBef>
              <a:spcAft>
                <a:spcPts val="0"/>
              </a:spcAft>
              <a:buClr>
                <a:srgbClr val="517EA4"/>
              </a:buClr>
              <a:buSzPts val="3299"/>
              <a:buFont typeface="Arial"/>
              <a:buChar char="•"/>
            </a:pPr>
            <a:r>
              <a:rPr b="1" i="0" lang="en-US" sz="3299" u="none" cap="none" strike="noStrike">
                <a:solidFill>
                  <a:srgbClr val="517EA4"/>
                </a:solidFill>
                <a:latin typeface="Quicksand Medium"/>
                <a:ea typeface="Quicksand Medium"/>
                <a:cs typeface="Quicksand Medium"/>
                <a:sym typeface="Quicksand Medium"/>
              </a:rPr>
              <a:t>Thành công trong nhận diện và giải quyết bài toán khai thác dữ liệu lớn với Apache Spark, nền tảng hỗ trợ xử lý dữ liệu phân tán.</a:t>
            </a:r>
            <a:endParaRPr/>
          </a:p>
          <a:p>
            <a:pPr indent="-356234" lvl="1" marL="712468" marR="0" rtl="0" algn="l">
              <a:lnSpc>
                <a:spcPct val="153016"/>
              </a:lnSpc>
              <a:spcBef>
                <a:spcPts val="0"/>
              </a:spcBef>
              <a:spcAft>
                <a:spcPts val="0"/>
              </a:spcAft>
              <a:buClr>
                <a:srgbClr val="517EA4"/>
              </a:buClr>
              <a:buSzPts val="3299"/>
              <a:buFont typeface="Arial"/>
              <a:buChar char="•"/>
            </a:pPr>
            <a:r>
              <a:rPr b="1" i="0" lang="en-US" sz="3299" u="none" cap="none" strike="noStrike">
                <a:solidFill>
                  <a:srgbClr val="517EA4"/>
                </a:solidFill>
                <a:latin typeface="Quicksand Medium"/>
                <a:ea typeface="Quicksand Medium"/>
                <a:cs typeface="Quicksand Medium"/>
                <a:sym typeface="Quicksand Medium"/>
              </a:rPr>
              <a:t>Áp dụng thuật toán KNN (K-Nearest Neighbors) trên nền tảng phân tán, thể hiện sự kết hợp giữa thuật toán học máy đơn giản và công nghệ hiện đại.</a:t>
            </a:r>
            <a:endParaRPr/>
          </a:p>
          <a:p>
            <a:pPr indent="-356234" lvl="1" marL="712468" marR="0" rtl="0" algn="l">
              <a:lnSpc>
                <a:spcPct val="153016"/>
              </a:lnSpc>
              <a:spcBef>
                <a:spcPts val="0"/>
              </a:spcBef>
              <a:spcAft>
                <a:spcPts val="0"/>
              </a:spcAft>
              <a:buClr>
                <a:srgbClr val="517EA4"/>
              </a:buClr>
              <a:buSzPts val="3299"/>
              <a:buFont typeface="Arial"/>
              <a:buChar char="•"/>
            </a:pPr>
            <a:r>
              <a:rPr b="1" i="0" lang="en-US" sz="3299" u="none" cap="none" strike="noStrike">
                <a:solidFill>
                  <a:srgbClr val="517EA4"/>
                </a:solidFill>
                <a:latin typeface="Quicksand Medium"/>
                <a:ea typeface="Quicksand Medium"/>
                <a:cs typeface="Quicksand Medium"/>
                <a:sym typeface="Quicksand Medium"/>
              </a:rPr>
              <a:t>Mặc dù KNN không lý tưởng cho dữ liệu lớn, nhưng Spark giúp giảm đáng kể thời gian xử lý và tận dụng khả năng phân tán của hệ thống.</a:t>
            </a:r>
            <a:endParaRPr/>
          </a:p>
          <a:p>
            <a:pPr indent="-356234" lvl="1" marL="712468" marR="0" rtl="0" algn="l">
              <a:lnSpc>
                <a:spcPct val="153016"/>
              </a:lnSpc>
              <a:spcBef>
                <a:spcPts val="0"/>
              </a:spcBef>
              <a:spcAft>
                <a:spcPts val="0"/>
              </a:spcAft>
              <a:buClr>
                <a:srgbClr val="517EA4"/>
              </a:buClr>
              <a:buSzPts val="3299"/>
              <a:buFont typeface="Arial"/>
              <a:buChar char="•"/>
            </a:pPr>
            <a:r>
              <a:rPr b="1" i="0" lang="en-US" sz="3299" u="none" cap="none" strike="noStrike">
                <a:solidFill>
                  <a:srgbClr val="517EA4"/>
                </a:solidFill>
                <a:latin typeface="Quicksand Medium"/>
                <a:ea typeface="Quicksand Medium"/>
                <a:cs typeface="Quicksand Medium"/>
                <a:sym typeface="Quicksand Medium"/>
              </a:rPr>
              <a:t>Thử nghiệm các kỹ thuật như oversampling và tối ưu hóa tham số k để cải thiện hiệu suất và giảm thiểu sự thiên lệch giữa các lớp.</a:t>
            </a:r>
            <a:endParaRPr/>
          </a:p>
        </p:txBody>
      </p:sp>
      <p:sp>
        <p:nvSpPr>
          <p:cNvPr id="705" name="Google Shape;705;p57"/>
          <p:cNvSpPr txBox="1"/>
          <p:nvPr/>
        </p:nvSpPr>
        <p:spPr>
          <a:xfrm>
            <a:off x="17134686" y="9477619"/>
            <a:ext cx="763578" cy="563881"/>
          </a:xfrm>
          <a:prstGeom prst="rect">
            <a:avLst/>
          </a:prstGeom>
          <a:noFill/>
          <a:ln>
            <a:noFill/>
          </a:ln>
        </p:spPr>
        <p:txBody>
          <a:bodyPr anchorCtr="0" anchor="t" bIns="0" lIns="0" spcFirstLastPara="1" rIns="0" wrap="square" tIns="0">
            <a:spAutoFit/>
          </a:bodyPr>
          <a:lstStyle/>
          <a:p>
            <a:pPr indent="0" lvl="0" marL="0" marR="0" rtl="0" algn="ctr">
              <a:lnSpc>
                <a:spcPct val="140012"/>
              </a:lnSpc>
              <a:spcBef>
                <a:spcPts val="0"/>
              </a:spcBef>
              <a:spcAft>
                <a:spcPts val="0"/>
              </a:spcAft>
              <a:buNone/>
            </a:pPr>
            <a:r>
              <a:rPr b="1" i="0" lang="en-US" sz="3299" u="none" cap="none" strike="noStrike">
                <a:solidFill>
                  <a:srgbClr val="517EA4"/>
                </a:solidFill>
                <a:latin typeface="Quicksand"/>
                <a:ea typeface="Quicksand"/>
                <a:cs typeface="Quicksand"/>
                <a:sym typeface="Quicksand"/>
              </a:rPr>
              <a:t>57</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AF5"/>
        </a:solidFill>
      </p:bgPr>
    </p:bg>
    <p:spTree>
      <p:nvGrpSpPr>
        <p:cNvPr id="709" name="Shape 709"/>
        <p:cNvGrpSpPr/>
        <p:nvPr/>
      </p:nvGrpSpPr>
      <p:grpSpPr>
        <a:xfrm>
          <a:off x="0" y="0"/>
          <a:ext cx="0" cy="0"/>
          <a:chOff x="0" y="0"/>
          <a:chExt cx="0" cy="0"/>
        </a:xfrm>
      </p:grpSpPr>
      <p:sp>
        <p:nvSpPr>
          <p:cNvPr id="710" name="Google Shape;710;p58"/>
          <p:cNvSpPr/>
          <p:nvPr/>
        </p:nvSpPr>
        <p:spPr>
          <a:xfrm rot="-7694163">
            <a:off x="6182585" y="-5464444"/>
            <a:ext cx="13482872" cy="11157077"/>
          </a:xfrm>
          <a:custGeom>
            <a:rect b="b" l="l" r="r" t="t"/>
            <a:pathLst>
              <a:path extrusionOk="0" h="11157077" w="13482872">
                <a:moveTo>
                  <a:pt x="0" y="0"/>
                </a:moveTo>
                <a:lnTo>
                  <a:pt x="13482872" y="0"/>
                </a:lnTo>
                <a:lnTo>
                  <a:pt x="13482872" y="11157077"/>
                </a:lnTo>
                <a:lnTo>
                  <a:pt x="0" y="11157077"/>
                </a:lnTo>
                <a:lnTo>
                  <a:pt x="0" y="0"/>
                </a:lnTo>
                <a:close/>
              </a:path>
            </a:pathLst>
          </a:custGeom>
          <a:blipFill rotWithShape="1">
            <a:blip r:embed="rId3">
              <a:alphaModFix amt="37000"/>
            </a:blip>
            <a:stretch>
              <a:fillRect b="0" l="0" r="0" t="0"/>
            </a:stretch>
          </a:blipFill>
          <a:ln>
            <a:noFill/>
          </a:ln>
        </p:spPr>
      </p:sp>
      <p:sp>
        <p:nvSpPr>
          <p:cNvPr id="711" name="Google Shape;711;p58"/>
          <p:cNvSpPr txBox="1"/>
          <p:nvPr/>
        </p:nvSpPr>
        <p:spPr>
          <a:xfrm>
            <a:off x="1102575" y="248013"/>
            <a:ext cx="6288000" cy="1371300"/>
          </a:xfrm>
          <a:prstGeom prst="rect">
            <a:avLst/>
          </a:prstGeom>
          <a:noFill/>
          <a:ln>
            <a:noFill/>
          </a:ln>
        </p:spPr>
        <p:txBody>
          <a:bodyPr anchorCtr="0" anchor="t" bIns="0" lIns="0" spcFirstLastPara="1" rIns="0" wrap="square" tIns="0">
            <a:spAutoFit/>
          </a:bodyPr>
          <a:lstStyle/>
          <a:p>
            <a:pPr indent="0" lvl="0" marL="0" marR="0" rtl="0" algn="l">
              <a:lnSpc>
                <a:spcPct val="98999"/>
              </a:lnSpc>
              <a:spcBef>
                <a:spcPts val="0"/>
              </a:spcBef>
              <a:spcAft>
                <a:spcPts val="0"/>
              </a:spcAft>
              <a:buNone/>
            </a:pPr>
            <a:r>
              <a:rPr b="0" i="0" lang="en-US" sz="8999" u="none" cap="none" strike="noStrike">
                <a:solidFill>
                  <a:srgbClr val="517EA4"/>
                </a:solidFill>
                <a:latin typeface="Dancing Script"/>
                <a:ea typeface="Dancing Script"/>
                <a:cs typeface="Dancing Script"/>
                <a:sym typeface="Dancing Script"/>
              </a:rPr>
              <a:t>Hạn chế</a:t>
            </a:r>
            <a:endParaRPr/>
          </a:p>
        </p:txBody>
      </p:sp>
      <p:sp>
        <p:nvSpPr>
          <p:cNvPr id="712" name="Google Shape;712;p58"/>
          <p:cNvSpPr txBox="1"/>
          <p:nvPr/>
        </p:nvSpPr>
        <p:spPr>
          <a:xfrm>
            <a:off x="232475" y="1916900"/>
            <a:ext cx="17665800" cy="8124600"/>
          </a:xfrm>
          <a:prstGeom prst="rect">
            <a:avLst/>
          </a:prstGeom>
          <a:noFill/>
          <a:ln>
            <a:noFill/>
          </a:ln>
        </p:spPr>
        <p:txBody>
          <a:bodyPr anchorCtr="0" anchor="t" bIns="0" lIns="0" spcFirstLastPara="1" rIns="0" wrap="square" tIns="0">
            <a:spAutoFit/>
          </a:bodyPr>
          <a:lstStyle/>
          <a:p>
            <a:pPr indent="-356234" lvl="1" marL="712468" marR="0" rtl="0" algn="l">
              <a:lnSpc>
                <a:spcPct val="150000"/>
              </a:lnSpc>
              <a:spcBef>
                <a:spcPts val="0"/>
              </a:spcBef>
              <a:spcAft>
                <a:spcPts val="0"/>
              </a:spcAft>
              <a:buClr>
                <a:srgbClr val="517EA4"/>
              </a:buClr>
              <a:buSzPts val="3299"/>
              <a:buFont typeface="Arial"/>
              <a:buChar char="•"/>
            </a:pPr>
            <a:r>
              <a:rPr b="1" i="0" lang="en-US" sz="3299" u="none" cap="none" strike="noStrike">
                <a:solidFill>
                  <a:srgbClr val="517EA4"/>
                </a:solidFill>
                <a:latin typeface="Quicksand Medium"/>
                <a:ea typeface="Quicksand Medium"/>
                <a:cs typeface="Quicksand Medium"/>
                <a:sym typeface="Quicksand Medium"/>
              </a:rPr>
              <a:t>Bộ dữ liệu nghiên cứu có sự mất cân bằng nghiêm trọng giữa các lớp, khiến mô hình thiên về lớp đa số và ảnh hưởng đến độ chính xác trong việc nhận diện lớp thiểu số.</a:t>
            </a:r>
            <a:endParaRPr/>
          </a:p>
          <a:p>
            <a:pPr indent="-356234" lvl="1" marL="712468" marR="0" rtl="0" algn="l">
              <a:lnSpc>
                <a:spcPct val="150000"/>
              </a:lnSpc>
              <a:spcBef>
                <a:spcPts val="0"/>
              </a:spcBef>
              <a:spcAft>
                <a:spcPts val="0"/>
              </a:spcAft>
              <a:buClr>
                <a:srgbClr val="517EA4"/>
              </a:buClr>
              <a:buSzPts val="3299"/>
              <a:buFont typeface="Arial"/>
              <a:buChar char="•"/>
            </a:pPr>
            <a:r>
              <a:rPr b="1" i="0" lang="en-US" sz="3299" u="none" cap="none" strike="noStrike">
                <a:solidFill>
                  <a:srgbClr val="517EA4"/>
                </a:solidFill>
                <a:latin typeface="Quicksand Medium"/>
                <a:ea typeface="Quicksand Medium"/>
                <a:cs typeface="Quicksand Medium"/>
                <a:sym typeface="Quicksand Medium"/>
              </a:rPr>
              <a:t>KNN là thuật toán đơn giản nhưng hiệu quả bị hạn chế khi đối mặt với dữ liệu không cân bằng và thiếu tập trung vào lớp thiểu số (ví dụ: đột quỵ).</a:t>
            </a:r>
            <a:endParaRPr/>
          </a:p>
          <a:p>
            <a:pPr indent="-356234" lvl="1" marL="712468" marR="0" rtl="0" algn="l">
              <a:lnSpc>
                <a:spcPct val="150000"/>
              </a:lnSpc>
              <a:spcBef>
                <a:spcPts val="0"/>
              </a:spcBef>
              <a:spcAft>
                <a:spcPts val="0"/>
              </a:spcAft>
              <a:buClr>
                <a:srgbClr val="517EA4"/>
              </a:buClr>
              <a:buSzPts val="3299"/>
              <a:buFont typeface="Arial"/>
              <a:buChar char="•"/>
            </a:pPr>
            <a:r>
              <a:rPr b="1" i="0" lang="en-US" sz="3299" u="none" cap="none" strike="noStrike">
                <a:solidFill>
                  <a:srgbClr val="517EA4"/>
                </a:solidFill>
                <a:latin typeface="Quicksand Medium"/>
                <a:ea typeface="Quicksand Medium"/>
                <a:cs typeface="Quicksand Medium"/>
                <a:sym typeface="Quicksand Medium"/>
              </a:rPr>
              <a:t>KNN không tối ưu cho dữ liệu lớn, đặc biệt khi dữ liệu chứa nhiễu hoặc phân phối không đều, làm giảm chất lượng dự đoán.</a:t>
            </a:r>
            <a:endParaRPr/>
          </a:p>
          <a:p>
            <a:pPr indent="-356234" lvl="1" marL="712468" marR="0" rtl="0" algn="l">
              <a:lnSpc>
                <a:spcPct val="150000"/>
              </a:lnSpc>
              <a:spcBef>
                <a:spcPts val="0"/>
              </a:spcBef>
              <a:spcAft>
                <a:spcPts val="0"/>
              </a:spcAft>
              <a:buClr>
                <a:srgbClr val="517EA4"/>
              </a:buClr>
              <a:buSzPts val="3299"/>
              <a:buFont typeface="Arial"/>
              <a:buChar char="•"/>
            </a:pPr>
            <a:r>
              <a:rPr b="1" i="0" lang="en-US" sz="3299" u="none" cap="none" strike="noStrike">
                <a:solidFill>
                  <a:srgbClr val="517EA4"/>
                </a:solidFill>
                <a:latin typeface="Quicksand Medium"/>
                <a:ea typeface="Quicksand Medium"/>
                <a:cs typeface="Quicksand Medium"/>
                <a:sym typeface="Quicksand Medium"/>
              </a:rPr>
              <a:t>KNN yêu cầu lưu trữ toàn bộ dữ liệu huấn luyện trong bộ nhớ, gây áp lực lên tài nguyên hệ thống và khó triển khai quy mô lớn.</a:t>
            </a:r>
            <a:endParaRPr/>
          </a:p>
          <a:p>
            <a:pPr indent="-356234" lvl="1" marL="712468" marR="0" rtl="0" algn="l">
              <a:lnSpc>
                <a:spcPct val="150000"/>
              </a:lnSpc>
              <a:spcBef>
                <a:spcPts val="0"/>
              </a:spcBef>
              <a:spcAft>
                <a:spcPts val="0"/>
              </a:spcAft>
              <a:buClr>
                <a:srgbClr val="517EA4"/>
              </a:buClr>
              <a:buSzPts val="3299"/>
              <a:buFont typeface="Arial"/>
              <a:buChar char="•"/>
            </a:pPr>
            <a:r>
              <a:rPr b="1" i="0" lang="en-US" sz="3299" u="none" cap="none" strike="noStrike">
                <a:solidFill>
                  <a:srgbClr val="517EA4"/>
                </a:solidFill>
                <a:latin typeface="Quicksand Medium"/>
                <a:ea typeface="Quicksand Medium"/>
                <a:cs typeface="Quicksand Medium"/>
                <a:sym typeface="Quicksand Medium"/>
              </a:rPr>
              <a:t>Dù sử dụng Apache Spark để xử lý dữ liệu nhanh chóng, nhưng tiềm năng của Spark chưa được khai thác hết khi áp dụng cho KNN, đặc biệt trong tối ưu hóa tốc độ và giảm chi phí tính toán.</a:t>
            </a:r>
            <a:endParaRPr/>
          </a:p>
        </p:txBody>
      </p:sp>
      <p:sp>
        <p:nvSpPr>
          <p:cNvPr id="713" name="Google Shape;713;p58"/>
          <p:cNvSpPr txBox="1"/>
          <p:nvPr/>
        </p:nvSpPr>
        <p:spPr>
          <a:xfrm>
            <a:off x="17134686" y="9477619"/>
            <a:ext cx="763578" cy="563881"/>
          </a:xfrm>
          <a:prstGeom prst="rect">
            <a:avLst/>
          </a:prstGeom>
          <a:noFill/>
          <a:ln>
            <a:noFill/>
          </a:ln>
        </p:spPr>
        <p:txBody>
          <a:bodyPr anchorCtr="0" anchor="t" bIns="0" lIns="0" spcFirstLastPara="1" rIns="0" wrap="square" tIns="0">
            <a:spAutoFit/>
          </a:bodyPr>
          <a:lstStyle/>
          <a:p>
            <a:pPr indent="0" lvl="0" marL="0" marR="0" rtl="0" algn="ctr">
              <a:lnSpc>
                <a:spcPct val="140012"/>
              </a:lnSpc>
              <a:spcBef>
                <a:spcPts val="0"/>
              </a:spcBef>
              <a:spcAft>
                <a:spcPts val="0"/>
              </a:spcAft>
              <a:buNone/>
            </a:pPr>
            <a:r>
              <a:rPr b="1" i="0" lang="en-US" sz="3299" u="none" cap="none" strike="noStrike">
                <a:solidFill>
                  <a:srgbClr val="517EA4"/>
                </a:solidFill>
                <a:latin typeface="Quicksand"/>
                <a:ea typeface="Quicksand"/>
                <a:cs typeface="Quicksand"/>
                <a:sym typeface="Quicksand"/>
              </a:rPr>
              <a:t>58</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AF5"/>
        </a:solidFill>
      </p:bgPr>
    </p:bg>
    <p:spTree>
      <p:nvGrpSpPr>
        <p:cNvPr id="717" name="Shape 717"/>
        <p:cNvGrpSpPr/>
        <p:nvPr/>
      </p:nvGrpSpPr>
      <p:grpSpPr>
        <a:xfrm>
          <a:off x="0" y="0"/>
          <a:ext cx="0" cy="0"/>
          <a:chOff x="0" y="0"/>
          <a:chExt cx="0" cy="0"/>
        </a:xfrm>
      </p:grpSpPr>
      <p:sp>
        <p:nvSpPr>
          <p:cNvPr id="718" name="Google Shape;718;p59"/>
          <p:cNvSpPr/>
          <p:nvPr/>
        </p:nvSpPr>
        <p:spPr>
          <a:xfrm flipH="1">
            <a:off x="-7987852" y="5143500"/>
            <a:ext cx="14377464" cy="11897352"/>
          </a:xfrm>
          <a:custGeom>
            <a:rect b="b" l="l" r="r" t="t"/>
            <a:pathLst>
              <a:path extrusionOk="0" h="11897352" w="14377464">
                <a:moveTo>
                  <a:pt x="0" y="11897352"/>
                </a:moveTo>
                <a:lnTo>
                  <a:pt x="14377464" y="11897352"/>
                </a:lnTo>
                <a:lnTo>
                  <a:pt x="14377464" y="0"/>
                </a:lnTo>
                <a:lnTo>
                  <a:pt x="0" y="0"/>
                </a:lnTo>
                <a:lnTo>
                  <a:pt x="0" y="11897352"/>
                </a:lnTo>
                <a:close/>
              </a:path>
            </a:pathLst>
          </a:custGeom>
          <a:blipFill rotWithShape="1">
            <a:blip r:embed="rId3">
              <a:alphaModFix amt="37000"/>
            </a:blip>
            <a:stretch>
              <a:fillRect b="0" l="0" r="0" t="0"/>
            </a:stretch>
          </a:blipFill>
          <a:ln>
            <a:noFill/>
          </a:ln>
        </p:spPr>
      </p:sp>
      <p:sp>
        <p:nvSpPr>
          <p:cNvPr id="719" name="Google Shape;719;p59"/>
          <p:cNvSpPr/>
          <p:nvPr/>
        </p:nvSpPr>
        <p:spPr>
          <a:xfrm rot="-7694163">
            <a:off x="8967467" y="-7283143"/>
            <a:ext cx="13482872" cy="11157077"/>
          </a:xfrm>
          <a:custGeom>
            <a:rect b="b" l="l" r="r" t="t"/>
            <a:pathLst>
              <a:path extrusionOk="0" h="11157077" w="13482872">
                <a:moveTo>
                  <a:pt x="0" y="0"/>
                </a:moveTo>
                <a:lnTo>
                  <a:pt x="13482872" y="0"/>
                </a:lnTo>
                <a:lnTo>
                  <a:pt x="13482872" y="11157077"/>
                </a:lnTo>
                <a:lnTo>
                  <a:pt x="0" y="11157077"/>
                </a:lnTo>
                <a:lnTo>
                  <a:pt x="0" y="0"/>
                </a:lnTo>
                <a:close/>
              </a:path>
            </a:pathLst>
          </a:custGeom>
          <a:blipFill rotWithShape="1">
            <a:blip r:embed="rId3">
              <a:alphaModFix amt="37000"/>
            </a:blip>
            <a:stretch>
              <a:fillRect b="0" l="0" r="0" t="0"/>
            </a:stretch>
          </a:blipFill>
          <a:ln>
            <a:noFill/>
          </a:ln>
        </p:spPr>
      </p:sp>
      <p:sp>
        <p:nvSpPr>
          <p:cNvPr id="720" name="Google Shape;720;p59"/>
          <p:cNvSpPr txBox="1"/>
          <p:nvPr/>
        </p:nvSpPr>
        <p:spPr>
          <a:xfrm>
            <a:off x="973275" y="184513"/>
            <a:ext cx="7197300" cy="1371300"/>
          </a:xfrm>
          <a:prstGeom prst="rect">
            <a:avLst/>
          </a:prstGeom>
          <a:noFill/>
          <a:ln>
            <a:noFill/>
          </a:ln>
        </p:spPr>
        <p:txBody>
          <a:bodyPr anchorCtr="0" anchor="t" bIns="0" lIns="0" spcFirstLastPara="1" rIns="0" wrap="square" tIns="0">
            <a:spAutoFit/>
          </a:bodyPr>
          <a:lstStyle/>
          <a:p>
            <a:pPr indent="0" lvl="0" marL="0" marR="0" rtl="0" algn="l">
              <a:lnSpc>
                <a:spcPct val="98999"/>
              </a:lnSpc>
              <a:spcBef>
                <a:spcPts val="0"/>
              </a:spcBef>
              <a:spcAft>
                <a:spcPts val="0"/>
              </a:spcAft>
              <a:buNone/>
            </a:pPr>
            <a:r>
              <a:rPr b="0" i="0" lang="en-US" sz="8999" u="none" cap="none" strike="noStrike">
                <a:solidFill>
                  <a:srgbClr val="517EA4"/>
                </a:solidFill>
                <a:latin typeface="Dancing Script"/>
                <a:ea typeface="Dancing Script"/>
                <a:cs typeface="Dancing Script"/>
                <a:sym typeface="Dancing Script"/>
              </a:rPr>
              <a:t>Hướng phát triển</a:t>
            </a:r>
            <a:endParaRPr/>
          </a:p>
        </p:txBody>
      </p:sp>
      <p:sp>
        <p:nvSpPr>
          <p:cNvPr id="721" name="Google Shape;721;p59"/>
          <p:cNvSpPr txBox="1"/>
          <p:nvPr/>
        </p:nvSpPr>
        <p:spPr>
          <a:xfrm>
            <a:off x="589950" y="1763600"/>
            <a:ext cx="17108100" cy="8277900"/>
          </a:xfrm>
          <a:prstGeom prst="rect">
            <a:avLst/>
          </a:prstGeom>
          <a:noFill/>
          <a:ln>
            <a:noFill/>
          </a:ln>
        </p:spPr>
        <p:txBody>
          <a:bodyPr anchorCtr="0" anchor="t" bIns="0" lIns="0" spcFirstLastPara="1" rIns="0" wrap="square" tIns="0">
            <a:spAutoFit/>
          </a:bodyPr>
          <a:lstStyle/>
          <a:p>
            <a:pPr indent="-356234" lvl="1" marL="712468" marR="0" rtl="0" algn="l">
              <a:lnSpc>
                <a:spcPct val="153016"/>
              </a:lnSpc>
              <a:spcBef>
                <a:spcPts val="0"/>
              </a:spcBef>
              <a:spcAft>
                <a:spcPts val="0"/>
              </a:spcAft>
              <a:buClr>
                <a:srgbClr val="517EA4"/>
              </a:buClr>
              <a:buSzPts val="3299"/>
              <a:buFont typeface="Arial"/>
              <a:buChar char="•"/>
            </a:pPr>
            <a:r>
              <a:rPr b="1" i="0" lang="en-US" sz="3299" u="none" cap="none" strike="noStrike">
                <a:solidFill>
                  <a:srgbClr val="517EA4"/>
                </a:solidFill>
                <a:latin typeface="Quicksand Medium"/>
                <a:ea typeface="Quicksand Medium"/>
                <a:cs typeface="Quicksand Medium"/>
                <a:sym typeface="Quicksand Medium"/>
              </a:rPr>
              <a:t>Chọn dataset có sự cân bằng giữa các lớp để giảm sự thiên lệch của mô hình.</a:t>
            </a:r>
            <a:endParaRPr/>
          </a:p>
          <a:p>
            <a:pPr indent="-356234" lvl="1" marL="712468" marR="0" rtl="0" algn="l">
              <a:lnSpc>
                <a:spcPct val="153016"/>
              </a:lnSpc>
              <a:spcBef>
                <a:spcPts val="0"/>
              </a:spcBef>
              <a:spcAft>
                <a:spcPts val="0"/>
              </a:spcAft>
              <a:buClr>
                <a:srgbClr val="517EA4"/>
              </a:buClr>
              <a:buSzPts val="3299"/>
              <a:buFont typeface="Arial"/>
              <a:buChar char="•"/>
            </a:pPr>
            <a:r>
              <a:rPr b="1" i="0" lang="en-US" sz="3299" u="none" cap="none" strike="noStrike">
                <a:solidFill>
                  <a:srgbClr val="517EA4"/>
                </a:solidFill>
                <a:latin typeface="Quicksand Medium"/>
                <a:ea typeface="Quicksand Medium"/>
                <a:cs typeface="Quicksand Medium"/>
                <a:sym typeface="Quicksand Medium"/>
              </a:rPr>
              <a:t>Lọc các đặc trưng quan trọng giúp cải thiện hiệu suất, giảm chi phí tính toán và tăng tốc độ xử lý.</a:t>
            </a:r>
            <a:endParaRPr/>
          </a:p>
          <a:p>
            <a:pPr indent="-356234" lvl="1" marL="712468" marR="0" rtl="0" algn="l">
              <a:lnSpc>
                <a:spcPct val="153016"/>
              </a:lnSpc>
              <a:spcBef>
                <a:spcPts val="0"/>
              </a:spcBef>
              <a:spcAft>
                <a:spcPts val="0"/>
              </a:spcAft>
              <a:buClr>
                <a:srgbClr val="517EA4"/>
              </a:buClr>
              <a:buSzPts val="3299"/>
              <a:buFont typeface="Arial"/>
              <a:buChar char="•"/>
            </a:pPr>
            <a:r>
              <a:rPr b="1" i="0" lang="en-US" sz="3299" u="none" cap="none" strike="noStrike">
                <a:solidFill>
                  <a:srgbClr val="517EA4"/>
                </a:solidFill>
                <a:latin typeface="Quicksand Medium"/>
                <a:ea typeface="Quicksand Medium"/>
                <a:cs typeface="Quicksand Medium"/>
                <a:sym typeface="Quicksand Medium"/>
              </a:rPr>
              <a:t>Thử nghiệm và áp dụng các thuật toán khác như K-Means, Gradient Boosting, hoặc các thuật toán học sâu (deep learning) để cải thiện độ chính xác và khả năng tổng quát của mô hình.</a:t>
            </a:r>
            <a:endParaRPr/>
          </a:p>
          <a:p>
            <a:pPr indent="-356234" lvl="1" marL="712468" marR="0" rtl="0" algn="l">
              <a:lnSpc>
                <a:spcPct val="153016"/>
              </a:lnSpc>
              <a:spcBef>
                <a:spcPts val="0"/>
              </a:spcBef>
              <a:spcAft>
                <a:spcPts val="0"/>
              </a:spcAft>
              <a:buClr>
                <a:srgbClr val="517EA4"/>
              </a:buClr>
              <a:buSzPts val="3299"/>
              <a:buFont typeface="Arial"/>
              <a:buChar char="•"/>
            </a:pPr>
            <a:r>
              <a:rPr b="1" i="0" lang="en-US" sz="3299" u="none" cap="none" strike="noStrike">
                <a:solidFill>
                  <a:srgbClr val="517EA4"/>
                </a:solidFill>
                <a:latin typeface="Quicksand Medium"/>
                <a:ea typeface="Quicksand Medium"/>
                <a:cs typeface="Quicksand Medium"/>
                <a:sym typeface="Quicksand Medium"/>
              </a:rPr>
              <a:t>Triển khai các mô hình học máy theo thời gian thực trên nền tảng phân tán như Apache Spark, giúp mô hình ứng dụng trong các tình huống xử lý dữ liệu liên tục.</a:t>
            </a:r>
            <a:endParaRPr/>
          </a:p>
          <a:p>
            <a:pPr indent="-356234" lvl="1" marL="712468" marR="0" rtl="0" algn="l">
              <a:lnSpc>
                <a:spcPct val="153016"/>
              </a:lnSpc>
              <a:spcBef>
                <a:spcPts val="0"/>
              </a:spcBef>
              <a:spcAft>
                <a:spcPts val="0"/>
              </a:spcAft>
              <a:buClr>
                <a:srgbClr val="517EA4"/>
              </a:buClr>
              <a:buSzPts val="3299"/>
              <a:buFont typeface="Arial"/>
              <a:buChar char="•"/>
            </a:pPr>
            <a:r>
              <a:rPr b="1" i="0" lang="en-US" sz="3299" u="none" cap="none" strike="noStrike">
                <a:solidFill>
                  <a:srgbClr val="517EA4"/>
                </a:solidFill>
                <a:latin typeface="Quicksand Medium"/>
                <a:ea typeface="Quicksand Medium"/>
                <a:cs typeface="Quicksand Medium"/>
                <a:sym typeface="Quicksand Medium"/>
              </a:rPr>
              <a:t>Kết quả đề tài có thể mở rộng để phát triển các hệ thống phân tích dữ liệu lớn trong nhiều lĩnh vực, nâng cao tính ứng dụng và khả năng giải quyết vấn đề thực tế của mô hình.</a:t>
            </a:r>
            <a:endParaRPr/>
          </a:p>
        </p:txBody>
      </p:sp>
      <p:sp>
        <p:nvSpPr>
          <p:cNvPr id="722" name="Google Shape;722;p59"/>
          <p:cNvSpPr txBox="1"/>
          <p:nvPr/>
        </p:nvSpPr>
        <p:spPr>
          <a:xfrm>
            <a:off x="17134686" y="9477619"/>
            <a:ext cx="763578" cy="563881"/>
          </a:xfrm>
          <a:prstGeom prst="rect">
            <a:avLst/>
          </a:prstGeom>
          <a:noFill/>
          <a:ln>
            <a:noFill/>
          </a:ln>
        </p:spPr>
        <p:txBody>
          <a:bodyPr anchorCtr="0" anchor="t" bIns="0" lIns="0" spcFirstLastPara="1" rIns="0" wrap="square" tIns="0">
            <a:spAutoFit/>
          </a:bodyPr>
          <a:lstStyle/>
          <a:p>
            <a:pPr indent="0" lvl="0" marL="0" marR="0" rtl="0" algn="ctr">
              <a:lnSpc>
                <a:spcPct val="140012"/>
              </a:lnSpc>
              <a:spcBef>
                <a:spcPts val="0"/>
              </a:spcBef>
              <a:spcAft>
                <a:spcPts val="0"/>
              </a:spcAft>
              <a:buNone/>
            </a:pPr>
            <a:r>
              <a:rPr b="1" i="0" lang="en-US" sz="3299" u="none" cap="none" strike="noStrike">
                <a:solidFill>
                  <a:srgbClr val="517EA4"/>
                </a:solidFill>
                <a:latin typeface="Quicksand"/>
                <a:ea typeface="Quicksand"/>
                <a:cs typeface="Quicksand"/>
                <a:sym typeface="Quicksand"/>
              </a:rPr>
              <a:t>59</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AF5"/>
        </a:solidFill>
      </p:bgPr>
    </p:bg>
    <p:spTree>
      <p:nvGrpSpPr>
        <p:cNvPr id="169" name="Shape 169"/>
        <p:cNvGrpSpPr/>
        <p:nvPr/>
      </p:nvGrpSpPr>
      <p:grpSpPr>
        <a:xfrm>
          <a:off x="0" y="0"/>
          <a:ext cx="0" cy="0"/>
          <a:chOff x="0" y="0"/>
          <a:chExt cx="0" cy="0"/>
        </a:xfrm>
      </p:grpSpPr>
      <p:sp>
        <p:nvSpPr>
          <p:cNvPr id="170" name="Google Shape;170;p6"/>
          <p:cNvSpPr/>
          <p:nvPr/>
        </p:nvSpPr>
        <p:spPr>
          <a:xfrm rot="-7694163">
            <a:off x="6182585" y="-5464444"/>
            <a:ext cx="13482872" cy="11157077"/>
          </a:xfrm>
          <a:custGeom>
            <a:rect b="b" l="l" r="r" t="t"/>
            <a:pathLst>
              <a:path extrusionOk="0" h="11157077" w="13482872">
                <a:moveTo>
                  <a:pt x="0" y="0"/>
                </a:moveTo>
                <a:lnTo>
                  <a:pt x="13482872" y="0"/>
                </a:lnTo>
                <a:lnTo>
                  <a:pt x="13482872" y="11157077"/>
                </a:lnTo>
                <a:lnTo>
                  <a:pt x="0" y="11157077"/>
                </a:lnTo>
                <a:lnTo>
                  <a:pt x="0" y="0"/>
                </a:lnTo>
                <a:close/>
              </a:path>
            </a:pathLst>
          </a:custGeom>
          <a:blipFill rotWithShape="1">
            <a:blip r:embed="rId3">
              <a:alphaModFix amt="37000"/>
            </a:blip>
            <a:stretch>
              <a:fillRect b="0" l="0" r="0" t="0"/>
            </a:stretch>
          </a:blipFill>
          <a:ln>
            <a:noFill/>
          </a:ln>
        </p:spPr>
      </p:sp>
      <p:sp>
        <p:nvSpPr>
          <p:cNvPr id="171" name="Google Shape;171;p6"/>
          <p:cNvSpPr txBox="1"/>
          <p:nvPr/>
        </p:nvSpPr>
        <p:spPr>
          <a:xfrm>
            <a:off x="1028700" y="2769870"/>
            <a:ext cx="7205951" cy="4623435"/>
          </a:xfrm>
          <a:prstGeom prst="rect">
            <a:avLst/>
          </a:prstGeom>
          <a:noFill/>
          <a:ln>
            <a:noFill/>
          </a:ln>
        </p:spPr>
        <p:txBody>
          <a:bodyPr anchorCtr="0" anchor="t" bIns="0" lIns="0" spcFirstLastPara="1" rIns="0" wrap="square" tIns="0">
            <a:spAutoFit/>
          </a:bodyPr>
          <a:lstStyle/>
          <a:p>
            <a:pPr indent="-356235" lvl="1" marL="712470" marR="0" rtl="0" algn="l">
              <a:lnSpc>
                <a:spcPct val="160000"/>
              </a:lnSpc>
              <a:spcBef>
                <a:spcPts val="0"/>
              </a:spcBef>
              <a:spcAft>
                <a:spcPts val="0"/>
              </a:spcAft>
              <a:buClr>
                <a:srgbClr val="517EA4"/>
              </a:buClr>
              <a:buSzPts val="3300"/>
              <a:buFont typeface="Arial"/>
              <a:buChar char="•"/>
            </a:pPr>
            <a:r>
              <a:rPr b="1" i="0" lang="en-US" sz="3300" u="none" cap="none" strike="noStrike">
                <a:solidFill>
                  <a:srgbClr val="517EA4"/>
                </a:solidFill>
                <a:latin typeface="Quicksand Medium"/>
                <a:ea typeface="Quicksand Medium"/>
                <a:cs typeface="Quicksand Medium"/>
                <a:sym typeface="Quicksand Medium"/>
              </a:rPr>
              <a:t>Dữ liệu về các ca tử vong vì tai biến mạch máu não được Public trên Kaggle vào năm 2020.</a:t>
            </a:r>
            <a:endParaRPr/>
          </a:p>
          <a:p>
            <a:pPr indent="-356235" lvl="1" marL="712470" marR="0" rtl="0" algn="l">
              <a:lnSpc>
                <a:spcPct val="160000"/>
              </a:lnSpc>
              <a:spcBef>
                <a:spcPts val="0"/>
              </a:spcBef>
              <a:spcAft>
                <a:spcPts val="0"/>
              </a:spcAft>
              <a:buClr>
                <a:srgbClr val="517EA4"/>
              </a:buClr>
              <a:buSzPts val="3300"/>
              <a:buFont typeface="Arial"/>
              <a:buChar char="•"/>
            </a:pPr>
            <a:r>
              <a:rPr b="1" i="0" lang="en-US" sz="3300" u="none" cap="none" strike="noStrike">
                <a:solidFill>
                  <a:srgbClr val="517EA4"/>
                </a:solidFill>
                <a:latin typeface="Quicksand Medium"/>
                <a:ea typeface="Quicksand Medium"/>
                <a:cs typeface="Quicksand Medium"/>
                <a:sym typeface="Quicksand Medium"/>
              </a:rPr>
              <a:t> Các thông tin trong dataset gồm: Giới tính, độ tuổi, huyết áp cao, bệnh lý về tim,...</a:t>
            </a:r>
            <a:endParaRPr/>
          </a:p>
          <a:p>
            <a:pPr indent="-356235" lvl="1" marL="712470" marR="0" rtl="0" algn="l">
              <a:lnSpc>
                <a:spcPct val="160000"/>
              </a:lnSpc>
              <a:spcBef>
                <a:spcPts val="0"/>
              </a:spcBef>
              <a:spcAft>
                <a:spcPts val="0"/>
              </a:spcAft>
              <a:buClr>
                <a:srgbClr val="517EA4"/>
              </a:buClr>
              <a:buSzPts val="3300"/>
              <a:buFont typeface="Arial"/>
              <a:buChar char="•"/>
            </a:pPr>
            <a:r>
              <a:rPr b="1" i="0" lang="en-US" sz="3300" u="none" cap="none" strike="noStrike">
                <a:solidFill>
                  <a:srgbClr val="517EA4"/>
                </a:solidFill>
                <a:latin typeface="Quicksand Medium"/>
                <a:ea typeface="Quicksand Medium"/>
                <a:cs typeface="Quicksand Medium"/>
                <a:sym typeface="Quicksand Medium"/>
              </a:rPr>
              <a:t> Dữ liệu gồm 12 cột và 5110 dòng.</a:t>
            </a:r>
            <a:endParaRPr/>
          </a:p>
        </p:txBody>
      </p:sp>
      <p:sp>
        <p:nvSpPr>
          <p:cNvPr id="172" name="Google Shape;172;p6"/>
          <p:cNvSpPr/>
          <p:nvPr/>
        </p:nvSpPr>
        <p:spPr>
          <a:xfrm>
            <a:off x="8981938" y="2957129"/>
            <a:ext cx="8939398" cy="4436176"/>
          </a:xfrm>
          <a:custGeom>
            <a:rect b="b" l="l" r="r" t="t"/>
            <a:pathLst>
              <a:path extrusionOk="0" h="4436176" w="8939398">
                <a:moveTo>
                  <a:pt x="0" y="0"/>
                </a:moveTo>
                <a:lnTo>
                  <a:pt x="8939398" y="0"/>
                </a:lnTo>
                <a:lnTo>
                  <a:pt x="8939398" y="4436176"/>
                </a:lnTo>
                <a:lnTo>
                  <a:pt x="0" y="4436176"/>
                </a:lnTo>
                <a:lnTo>
                  <a:pt x="0" y="0"/>
                </a:lnTo>
                <a:close/>
              </a:path>
            </a:pathLst>
          </a:custGeom>
          <a:blipFill rotWithShape="1">
            <a:blip r:embed="rId4">
              <a:alphaModFix/>
            </a:blip>
            <a:stretch>
              <a:fillRect b="0" l="0" r="0" t="0"/>
            </a:stretch>
          </a:blipFill>
          <a:ln>
            <a:noFill/>
          </a:ln>
        </p:spPr>
      </p:sp>
      <p:sp>
        <p:nvSpPr>
          <p:cNvPr id="173" name="Google Shape;173;p6"/>
          <p:cNvSpPr txBox="1"/>
          <p:nvPr/>
        </p:nvSpPr>
        <p:spPr>
          <a:xfrm>
            <a:off x="1199422" y="915314"/>
            <a:ext cx="7782517" cy="1192530"/>
          </a:xfrm>
          <a:prstGeom prst="rect">
            <a:avLst/>
          </a:prstGeom>
          <a:noFill/>
          <a:ln>
            <a:noFill/>
          </a:ln>
        </p:spPr>
        <p:txBody>
          <a:bodyPr anchorCtr="0" anchor="t" bIns="0" lIns="0" spcFirstLastPara="1" rIns="0" wrap="square" tIns="0">
            <a:spAutoFit/>
          </a:bodyPr>
          <a:lstStyle/>
          <a:p>
            <a:pPr indent="0" lvl="0" marL="0" marR="0" rtl="0" algn="l">
              <a:lnSpc>
                <a:spcPct val="99000"/>
              </a:lnSpc>
              <a:spcBef>
                <a:spcPts val="0"/>
              </a:spcBef>
              <a:spcAft>
                <a:spcPts val="0"/>
              </a:spcAft>
              <a:buNone/>
            </a:pPr>
            <a:r>
              <a:rPr b="0" i="0" lang="en-US" sz="9000" u="none" cap="none" strike="noStrike">
                <a:solidFill>
                  <a:srgbClr val="517EA4"/>
                </a:solidFill>
                <a:latin typeface="Dancing Script"/>
                <a:ea typeface="Dancing Script"/>
                <a:cs typeface="Dancing Script"/>
                <a:sym typeface="Dancing Script"/>
              </a:rPr>
              <a:t>Mô tả dữ liệu</a:t>
            </a:r>
            <a:endParaRPr/>
          </a:p>
        </p:txBody>
      </p:sp>
      <p:sp>
        <p:nvSpPr>
          <p:cNvPr id="174" name="Google Shape;174;p6"/>
          <p:cNvSpPr txBox="1"/>
          <p:nvPr/>
        </p:nvSpPr>
        <p:spPr>
          <a:xfrm>
            <a:off x="17428947" y="9362128"/>
            <a:ext cx="231800" cy="563881"/>
          </a:xfrm>
          <a:prstGeom prst="rect">
            <a:avLst/>
          </a:prstGeom>
          <a:noFill/>
          <a:ln>
            <a:noFill/>
          </a:ln>
        </p:spPr>
        <p:txBody>
          <a:bodyPr anchorCtr="0" anchor="t" bIns="0" lIns="0" spcFirstLastPara="1" rIns="0" wrap="square" tIns="0">
            <a:spAutoFit/>
          </a:bodyPr>
          <a:lstStyle/>
          <a:p>
            <a:pPr indent="0" lvl="0" marL="0" marR="0" rtl="0" algn="ctr">
              <a:lnSpc>
                <a:spcPct val="140012"/>
              </a:lnSpc>
              <a:spcBef>
                <a:spcPts val="0"/>
              </a:spcBef>
              <a:spcAft>
                <a:spcPts val="0"/>
              </a:spcAft>
              <a:buNone/>
            </a:pPr>
            <a:r>
              <a:rPr b="1" i="0" lang="en-US" sz="3299" u="none" cap="none" strike="noStrike">
                <a:solidFill>
                  <a:srgbClr val="517EA4"/>
                </a:solidFill>
                <a:latin typeface="Quicksand"/>
                <a:ea typeface="Quicksand"/>
                <a:cs typeface="Quicksand"/>
                <a:sym typeface="Quicksand"/>
              </a:rPr>
              <a:t>6</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6" name="Shape 726"/>
        <p:cNvGrpSpPr/>
        <p:nvPr/>
      </p:nvGrpSpPr>
      <p:grpSpPr>
        <a:xfrm>
          <a:off x="0" y="0"/>
          <a:ext cx="0" cy="0"/>
          <a:chOff x="0" y="0"/>
          <a:chExt cx="0" cy="0"/>
        </a:xfrm>
      </p:grpSpPr>
      <p:sp>
        <p:nvSpPr>
          <p:cNvPr id="727" name="Google Shape;727;p60"/>
          <p:cNvSpPr/>
          <p:nvPr/>
        </p:nvSpPr>
        <p:spPr>
          <a:xfrm>
            <a:off x="0" y="0"/>
            <a:ext cx="2189988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9219" l="0" r="0" t="-9220"/>
            </a:stretch>
          </a:blipFill>
          <a:ln>
            <a:noFill/>
          </a:ln>
        </p:spPr>
      </p:sp>
      <p:sp>
        <p:nvSpPr>
          <p:cNvPr id="728" name="Google Shape;728;p60"/>
          <p:cNvSpPr txBox="1"/>
          <p:nvPr/>
        </p:nvSpPr>
        <p:spPr>
          <a:xfrm>
            <a:off x="4242556" y="2784158"/>
            <a:ext cx="9802888" cy="4975859"/>
          </a:xfrm>
          <a:prstGeom prst="rect">
            <a:avLst/>
          </a:prstGeom>
          <a:noFill/>
          <a:ln>
            <a:noFill/>
          </a:ln>
        </p:spPr>
        <p:txBody>
          <a:bodyPr anchorCtr="0" anchor="t" bIns="0" lIns="0" spcFirstLastPara="1" rIns="0" wrap="square" tIns="0">
            <a:spAutoFit/>
          </a:bodyPr>
          <a:lstStyle/>
          <a:p>
            <a:pPr indent="0" lvl="0" marL="0" marR="0" rtl="0" algn="ctr">
              <a:lnSpc>
                <a:spcPct val="98999"/>
              </a:lnSpc>
              <a:spcBef>
                <a:spcPts val="0"/>
              </a:spcBef>
              <a:spcAft>
                <a:spcPts val="0"/>
              </a:spcAft>
              <a:buNone/>
            </a:pPr>
            <a:r>
              <a:rPr b="0" i="0" lang="en-US" sz="12999" u="none" cap="none" strike="noStrike">
                <a:solidFill>
                  <a:srgbClr val="517EA4"/>
                </a:solidFill>
                <a:latin typeface="Dancing Script"/>
                <a:ea typeface="Dancing Script"/>
                <a:cs typeface="Dancing Script"/>
                <a:sym typeface="Dancing Script"/>
              </a:rPr>
              <a:t>Xin cảm ơn thầy và các bạn đã lắng nghe!</a:t>
            </a:r>
            <a:endParaRPr/>
          </a:p>
        </p:txBody>
      </p:sp>
      <p:sp>
        <p:nvSpPr>
          <p:cNvPr id="729" name="Google Shape;729;p60"/>
          <p:cNvSpPr/>
          <p:nvPr/>
        </p:nvSpPr>
        <p:spPr>
          <a:xfrm flipH="1" rot="1155628">
            <a:off x="-493699" y="-1083193"/>
            <a:ext cx="3207650" cy="7871533"/>
          </a:xfrm>
          <a:custGeom>
            <a:rect b="b" l="l" r="r" t="t"/>
            <a:pathLst>
              <a:path extrusionOk="0" h="7871533" w="3207650">
                <a:moveTo>
                  <a:pt x="3207649" y="0"/>
                </a:moveTo>
                <a:lnTo>
                  <a:pt x="0" y="0"/>
                </a:lnTo>
                <a:lnTo>
                  <a:pt x="0" y="7871532"/>
                </a:lnTo>
                <a:lnTo>
                  <a:pt x="3207649" y="7871532"/>
                </a:lnTo>
                <a:lnTo>
                  <a:pt x="3207649" y="0"/>
                </a:lnTo>
                <a:close/>
              </a:path>
            </a:pathLst>
          </a:custGeom>
          <a:blipFill rotWithShape="1">
            <a:blip r:embed="rId4">
              <a:alphaModFix/>
            </a:blip>
            <a:stretch>
              <a:fillRect b="0" l="0" r="0" t="0"/>
            </a:stretch>
          </a:blipFill>
          <a:ln>
            <a:noFill/>
          </a:ln>
        </p:spPr>
      </p:sp>
      <p:sp>
        <p:nvSpPr>
          <p:cNvPr id="730" name="Google Shape;730;p60"/>
          <p:cNvSpPr/>
          <p:nvPr/>
        </p:nvSpPr>
        <p:spPr>
          <a:xfrm flipH="1">
            <a:off x="621019" y="773850"/>
            <a:ext cx="3621537" cy="3164318"/>
          </a:xfrm>
          <a:custGeom>
            <a:rect b="b" l="l" r="r" t="t"/>
            <a:pathLst>
              <a:path extrusionOk="0" h="3164318" w="3621537">
                <a:moveTo>
                  <a:pt x="3621537" y="0"/>
                </a:moveTo>
                <a:lnTo>
                  <a:pt x="0" y="0"/>
                </a:lnTo>
                <a:lnTo>
                  <a:pt x="0" y="3164318"/>
                </a:lnTo>
                <a:lnTo>
                  <a:pt x="3621537" y="3164318"/>
                </a:lnTo>
                <a:lnTo>
                  <a:pt x="3621537" y="0"/>
                </a:lnTo>
                <a:close/>
              </a:path>
            </a:pathLst>
          </a:custGeom>
          <a:blipFill rotWithShape="1">
            <a:blip r:embed="rId5">
              <a:alphaModFix/>
            </a:blip>
            <a:stretch>
              <a:fillRect b="0" l="0" r="0" t="0"/>
            </a:stretch>
          </a:blipFill>
          <a:ln>
            <a:noFill/>
          </a:ln>
        </p:spPr>
      </p:sp>
      <p:sp>
        <p:nvSpPr>
          <p:cNvPr id="731" name="Google Shape;731;p60"/>
          <p:cNvSpPr/>
          <p:nvPr/>
        </p:nvSpPr>
        <p:spPr>
          <a:xfrm flipH="1" rot="1155628">
            <a:off x="16684175" y="4780977"/>
            <a:ext cx="3207650" cy="7871533"/>
          </a:xfrm>
          <a:custGeom>
            <a:rect b="b" l="l" r="r" t="t"/>
            <a:pathLst>
              <a:path extrusionOk="0" h="7871533" w="3207650">
                <a:moveTo>
                  <a:pt x="3207650" y="0"/>
                </a:moveTo>
                <a:lnTo>
                  <a:pt x="0" y="0"/>
                </a:lnTo>
                <a:lnTo>
                  <a:pt x="0" y="7871532"/>
                </a:lnTo>
                <a:lnTo>
                  <a:pt x="3207650" y="7871532"/>
                </a:lnTo>
                <a:lnTo>
                  <a:pt x="3207650" y="0"/>
                </a:lnTo>
                <a:close/>
              </a:path>
            </a:pathLst>
          </a:custGeom>
          <a:blipFill rotWithShape="1">
            <a:blip r:embed="rId4">
              <a:alphaModFix/>
            </a:blip>
            <a:stretch>
              <a:fillRect b="0" l="0" r="0" t="0"/>
            </a:stretch>
          </a:blipFill>
          <a:ln>
            <a:noFill/>
          </a:ln>
        </p:spPr>
      </p:sp>
      <p:sp>
        <p:nvSpPr>
          <p:cNvPr id="732" name="Google Shape;732;p60"/>
          <p:cNvSpPr/>
          <p:nvPr/>
        </p:nvSpPr>
        <p:spPr>
          <a:xfrm>
            <a:off x="15110726" y="6689418"/>
            <a:ext cx="2940065" cy="2568882"/>
          </a:xfrm>
          <a:custGeom>
            <a:rect b="b" l="l" r="r" t="t"/>
            <a:pathLst>
              <a:path extrusionOk="0" h="2568882" w="2940065">
                <a:moveTo>
                  <a:pt x="0" y="0"/>
                </a:moveTo>
                <a:lnTo>
                  <a:pt x="2940065" y="0"/>
                </a:lnTo>
                <a:lnTo>
                  <a:pt x="2940065" y="2568882"/>
                </a:lnTo>
                <a:lnTo>
                  <a:pt x="0" y="2568882"/>
                </a:lnTo>
                <a:lnTo>
                  <a:pt x="0" y="0"/>
                </a:lnTo>
                <a:close/>
              </a:path>
            </a:pathLst>
          </a:custGeom>
          <a:blipFill rotWithShape="1">
            <a:blip r:embed="rId5">
              <a:alphaModFix/>
            </a:blip>
            <a:stretch>
              <a:fillRect b="0" l="0" r="0" t="0"/>
            </a:stretch>
          </a:blipFill>
          <a:ln>
            <a:noFill/>
          </a:ln>
        </p:spPr>
      </p:sp>
      <p:sp>
        <p:nvSpPr>
          <p:cNvPr id="733" name="Google Shape;733;p60"/>
          <p:cNvSpPr txBox="1"/>
          <p:nvPr/>
        </p:nvSpPr>
        <p:spPr>
          <a:xfrm>
            <a:off x="17134686" y="9477619"/>
            <a:ext cx="763578" cy="563881"/>
          </a:xfrm>
          <a:prstGeom prst="rect">
            <a:avLst/>
          </a:prstGeom>
          <a:noFill/>
          <a:ln>
            <a:noFill/>
          </a:ln>
        </p:spPr>
        <p:txBody>
          <a:bodyPr anchorCtr="0" anchor="t" bIns="0" lIns="0" spcFirstLastPara="1" rIns="0" wrap="square" tIns="0">
            <a:spAutoFit/>
          </a:bodyPr>
          <a:lstStyle/>
          <a:p>
            <a:pPr indent="0" lvl="0" marL="0" marR="0" rtl="0" algn="ctr">
              <a:lnSpc>
                <a:spcPct val="140012"/>
              </a:lnSpc>
              <a:spcBef>
                <a:spcPts val="0"/>
              </a:spcBef>
              <a:spcAft>
                <a:spcPts val="0"/>
              </a:spcAft>
              <a:buNone/>
            </a:pPr>
            <a:r>
              <a:rPr b="1" i="0" lang="en-US" sz="3299" u="none" cap="none" strike="noStrike">
                <a:solidFill>
                  <a:srgbClr val="517EA4"/>
                </a:solidFill>
                <a:latin typeface="Quicksand"/>
                <a:ea typeface="Quicksand"/>
                <a:cs typeface="Quicksand"/>
                <a:sym typeface="Quicksand"/>
              </a:rPr>
              <a:t>60</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AF5"/>
        </a:solidFill>
      </p:bgPr>
    </p:bg>
    <p:spTree>
      <p:nvGrpSpPr>
        <p:cNvPr id="178" name="Shape 178"/>
        <p:cNvGrpSpPr/>
        <p:nvPr/>
      </p:nvGrpSpPr>
      <p:grpSpPr>
        <a:xfrm>
          <a:off x="0" y="0"/>
          <a:ext cx="0" cy="0"/>
          <a:chOff x="0" y="0"/>
          <a:chExt cx="0" cy="0"/>
        </a:xfrm>
      </p:grpSpPr>
      <p:sp>
        <p:nvSpPr>
          <p:cNvPr id="179" name="Google Shape;179;p7"/>
          <p:cNvSpPr/>
          <p:nvPr/>
        </p:nvSpPr>
        <p:spPr>
          <a:xfrm>
            <a:off x="1392341" y="947915"/>
            <a:ext cx="15503318" cy="8391171"/>
          </a:xfrm>
          <a:custGeom>
            <a:rect b="b" l="l" r="r" t="t"/>
            <a:pathLst>
              <a:path extrusionOk="0" h="8391171" w="15503318">
                <a:moveTo>
                  <a:pt x="0" y="0"/>
                </a:moveTo>
                <a:lnTo>
                  <a:pt x="15503318" y="0"/>
                </a:lnTo>
                <a:lnTo>
                  <a:pt x="15503318" y="8391170"/>
                </a:lnTo>
                <a:lnTo>
                  <a:pt x="0" y="8391170"/>
                </a:lnTo>
                <a:lnTo>
                  <a:pt x="0" y="0"/>
                </a:lnTo>
                <a:close/>
              </a:path>
            </a:pathLst>
          </a:custGeom>
          <a:blipFill rotWithShape="1">
            <a:blip r:embed="rId3">
              <a:alphaModFix/>
            </a:blip>
            <a:stretch>
              <a:fillRect b="0" l="0" r="0" t="0"/>
            </a:stretch>
          </a:blipFill>
          <a:ln>
            <a:noFill/>
          </a:ln>
        </p:spPr>
      </p:sp>
      <p:sp>
        <p:nvSpPr>
          <p:cNvPr id="180" name="Google Shape;180;p7"/>
          <p:cNvSpPr txBox="1"/>
          <p:nvPr/>
        </p:nvSpPr>
        <p:spPr>
          <a:xfrm>
            <a:off x="17429803" y="9362128"/>
            <a:ext cx="230088" cy="563881"/>
          </a:xfrm>
          <a:prstGeom prst="rect">
            <a:avLst/>
          </a:prstGeom>
          <a:noFill/>
          <a:ln>
            <a:noFill/>
          </a:ln>
        </p:spPr>
        <p:txBody>
          <a:bodyPr anchorCtr="0" anchor="t" bIns="0" lIns="0" spcFirstLastPara="1" rIns="0" wrap="square" tIns="0">
            <a:spAutoFit/>
          </a:bodyPr>
          <a:lstStyle/>
          <a:p>
            <a:pPr indent="0" lvl="0" marL="0" marR="0" rtl="0" algn="ctr">
              <a:lnSpc>
                <a:spcPct val="140012"/>
              </a:lnSpc>
              <a:spcBef>
                <a:spcPts val="0"/>
              </a:spcBef>
              <a:spcAft>
                <a:spcPts val="0"/>
              </a:spcAft>
              <a:buNone/>
            </a:pPr>
            <a:r>
              <a:rPr b="1" i="0" lang="en-US" sz="3299" u="none" cap="none" strike="noStrike">
                <a:solidFill>
                  <a:srgbClr val="517EA4"/>
                </a:solidFill>
                <a:latin typeface="Quicksand"/>
                <a:ea typeface="Quicksand"/>
                <a:cs typeface="Quicksand"/>
                <a:sym typeface="Quicksand"/>
              </a:rPr>
              <a:t>7</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AF5"/>
        </a:solidFill>
      </p:bgPr>
    </p:bg>
    <p:spTree>
      <p:nvGrpSpPr>
        <p:cNvPr id="184" name="Shape 184"/>
        <p:cNvGrpSpPr/>
        <p:nvPr/>
      </p:nvGrpSpPr>
      <p:grpSpPr>
        <a:xfrm>
          <a:off x="0" y="0"/>
          <a:ext cx="0" cy="0"/>
          <a:chOff x="0" y="0"/>
          <a:chExt cx="0" cy="0"/>
        </a:xfrm>
      </p:grpSpPr>
      <p:sp>
        <p:nvSpPr>
          <p:cNvPr id="185" name="Google Shape;185;p8"/>
          <p:cNvSpPr/>
          <p:nvPr/>
        </p:nvSpPr>
        <p:spPr>
          <a:xfrm>
            <a:off x="1370536" y="790360"/>
            <a:ext cx="15546927" cy="8706279"/>
          </a:xfrm>
          <a:custGeom>
            <a:rect b="b" l="l" r="r" t="t"/>
            <a:pathLst>
              <a:path extrusionOk="0" h="8706279" w="15546927">
                <a:moveTo>
                  <a:pt x="0" y="0"/>
                </a:moveTo>
                <a:lnTo>
                  <a:pt x="15546928" y="0"/>
                </a:lnTo>
                <a:lnTo>
                  <a:pt x="15546928" y="8706280"/>
                </a:lnTo>
                <a:lnTo>
                  <a:pt x="0" y="8706280"/>
                </a:lnTo>
                <a:lnTo>
                  <a:pt x="0" y="0"/>
                </a:lnTo>
                <a:close/>
              </a:path>
            </a:pathLst>
          </a:custGeom>
          <a:blipFill rotWithShape="1">
            <a:blip r:embed="rId3">
              <a:alphaModFix/>
            </a:blip>
            <a:stretch>
              <a:fillRect b="0" l="0" r="0" t="0"/>
            </a:stretch>
          </a:blipFill>
          <a:ln>
            <a:noFill/>
          </a:ln>
        </p:spPr>
      </p:sp>
      <p:sp>
        <p:nvSpPr>
          <p:cNvPr id="186" name="Google Shape;186;p8"/>
          <p:cNvSpPr txBox="1"/>
          <p:nvPr/>
        </p:nvSpPr>
        <p:spPr>
          <a:xfrm>
            <a:off x="17430026" y="9362128"/>
            <a:ext cx="229642" cy="563881"/>
          </a:xfrm>
          <a:prstGeom prst="rect">
            <a:avLst/>
          </a:prstGeom>
          <a:noFill/>
          <a:ln>
            <a:noFill/>
          </a:ln>
        </p:spPr>
        <p:txBody>
          <a:bodyPr anchorCtr="0" anchor="t" bIns="0" lIns="0" spcFirstLastPara="1" rIns="0" wrap="square" tIns="0">
            <a:spAutoFit/>
          </a:bodyPr>
          <a:lstStyle/>
          <a:p>
            <a:pPr indent="0" lvl="0" marL="0" marR="0" rtl="0" algn="ctr">
              <a:lnSpc>
                <a:spcPct val="140012"/>
              </a:lnSpc>
              <a:spcBef>
                <a:spcPts val="0"/>
              </a:spcBef>
              <a:spcAft>
                <a:spcPts val="0"/>
              </a:spcAft>
              <a:buNone/>
            </a:pPr>
            <a:r>
              <a:rPr b="1" i="0" lang="en-US" sz="3299" u="none" cap="none" strike="noStrike">
                <a:solidFill>
                  <a:srgbClr val="517EA4"/>
                </a:solidFill>
                <a:latin typeface="Quicksand"/>
                <a:ea typeface="Quicksand"/>
                <a:cs typeface="Quicksand"/>
                <a:sym typeface="Quicksand"/>
              </a:rPr>
              <a:t>8</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AF5"/>
        </a:solidFill>
      </p:bgPr>
    </p:bg>
    <p:spTree>
      <p:nvGrpSpPr>
        <p:cNvPr id="190" name="Shape 190"/>
        <p:cNvGrpSpPr/>
        <p:nvPr/>
      </p:nvGrpSpPr>
      <p:grpSpPr>
        <a:xfrm>
          <a:off x="0" y="0"/>
          <a:ext cx="0" cy="0"/>
          <a:chOff x="0" y="0"/>
          <a:chExt cx="0" cy="0"/>
        </a:xfrm>
      </p:grpSpPr>
      <p:sp>
        <p:nvSpPr>
          <p:cNvPr id="191" name="Google Shape;191;p9"/>
          <p:cNvSpPr/>
          <p:nvPr/>
        </p:nvSpPr>
        <p:spPr>
          <a:xfrm>
            <a:off x="4284347" y="1494795"/>
            <a:ext cx="9719307" cy="6317550"/>
          </a:xfrm>
          <a:custGeom>
            <a:rect b="b" l="l" r="r" t="t"/>
            <a:pathLst>
              <a:path extrusionOk="0" h="6317550" w="9719307">
                <a:moveTo>
                  <a:pt x="0" y="0"/>
                </a:moveTo>
                <a:lnTo>
                  <a:pt x="9719306" y="0"/>
                </a:lnTo>
                <a:lnTo>
                  <a:pt x="9719306" y="6317549"/>
                </a:lnTo>
                <a:lnTo>
                  <a:pt x="0" y="6317549"/>
                </a:lnTo>
                <a:lnTo>
                  <a:pt x="0" y="0"/>
                </a:lnTo>
                <a:close/>
              </a:path>
            </a:pathLst>
          </a:custGeom>
          <a:blipFill rotWithShape="1">
            <a:blip r:embed="rId3">
              <a:alphaModFix/>
            </a:blip>
            <a:stretch>
              <a:fillRect b="0" l="0" r="0" t="0"/>
            </a:stretch>
          </a:blipFill>
          <a:ln>
            <a:noFill/>
          </a:ln>
        </p:spPr>
      </p:sp>
      <p:sp>
        <p:nvSpPr>
          <p:cNvPr id="192" name="Google Shape;192;p9"/>
          <p:cNvSpPr txBox="1"/>
          <p:nvPr/>
        </p:nvSpPr>
        <p:spPr>
          <a:xfrm>
            <a:off x="1403201" y="464820"/>
            <a:ext cx="15481599" cy="56388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3300" u="none" cap="none" strike="noStrike">
                <a:solidFill>
                  <a:srgbClr val="517EA4"/>
                </a:solidFill>
                <a:latin typeface="Quicksand SemiBold"/>
                <a:ea typeface="Quicksand SemiBold"/>
                <a:cs typeface="Quicksand SemiBold"/>
                <a:sym typeface="Quicksand SemiBold"/>
              </a:rPr>
              <a:t>Tổng số lượng người bị tai biến theo từng độ tuổi khác nhau</a:t>
            </a:r>
            <a:endParaRPr/>
          </a:p>
        </p:txBody>
      </p:sp>
      <p:sp>
        <p:nvSpPr>
          <p:cNvPr id="193" name="Google Shape;193;p9"/>
          <p:cNvSpPr txBox="1"/>
          <p:nvPr/>
        </p:nvSpPr>
        <p:spPr>
          <a:xfrm>
            <a:off x="1221938" y="8212394"/>
            <a:ext cx="15844124" cy="172593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i="0" lang="en-US" sz="3300" u="sng" cap="none" strike="noStrike">
                <a:solidFill>
                  <a:srgbClr val="517EA4"/>
                </a:solidFill>
                <a:latin typeface="Quicksand"/>
                <a:ea typeface="Quicksand"/>
                <a:cs typeface="Quicksand"/>
                <a:sym typeface="Quicksand"/>
              </a:rPr>
              <a:t>Nhận xét:</a:t>
            </a:r>
            <a:r>
              <a:rPr b="1" i="0" lang="en-US" sz="3300" u="none" cap="none" strike="noStrike">
                <a:solidFill>
                  <a:srgbClr val="517EA4"/>
                </a:solidFill>
                <a:latin typeface="Quicksand Medium"/>
                <a:ea typeface="Quicksand Medium"/>
                <a:cs typeface="Quicksand Medium"/>
                <a:sym typeface="Quicksand Medium"/>
              </a:rPr>
              <a:t> Số lượng người mắc bệnh dao động ở các độ tuổi. Riêng độ tuổi từ 50 đến 60 có số lượng người tử vong do bệnh cao nhất. Một phần nhỏ người trẻ mắc bệnh rơi vào độ tuổi từ 5 đến 20.</a:t>
            </a:r>
            <a:endParaRPr/>
          </a:p>
        </p:txBody>
      </p:sp>
      <p:sp>
        <p:nvSpPr>
          <p:cNvPr id="194" name="Google Shape;194;p9"/>
          <p:cNvSpPr txBox="1"/>
          <p:nvPr/>
        </p:nvSpPr>
        <p:spPr>
          <a:xfrm>
            <a:off x="17425822" y="9362128"/>
            <a:ext cx="238051" cy="563881"/>
          </a:xfrm>
          <a:prstGeom prst="rect">
            <a:avLst/>
          </a:prstGeom>
          <a:noFill/>
          <a:ln>
            <a:noFill/>
          </a:ln>
        </p:spPr>
        <p:txBody>
          <a:bodyPr anchorCtr="0" anchor="t" bIns="0" lIns="0" spcFirstLastPara="1" rIns="0" wrap="square" tIns="0">
            <a:spAutoFit/>
          </a:bodyPr>
          <a:lstStyle/>
          <a:p>
            <a:pPr indent="0" lvl="0" marL="0" marR="0" rtl="0" algn="ctr">
              <a:lnSpc>
                <a:spcPct val="140012"/>
              </a:lnSpc>
              <a:spcBef>
                <a:spcPts val="0"/>
              </a:spcBef>
              <a:spcAft>
                <a:spcPts val="0"/>
              </a:spcAft>
              <a:buNone/>
            </a:pPr>
            <a:r>
              <a:rPr b="1" i="0" lang="en-US" sz="3299" u="none" cap="none" strike="noStrike">
                <a:solidFill>
                  <a:srgbClr val="517EA4"/>
                </a:solidFill>
                <a:latin typeface="Quicksand"/>
                <a:ea typeface="Quicksand"/>
                <a:cs typeface="Quicksand"/>
                <a:sym typeface="Quicksand"/>
              </a:rPr>
              <a:t>9</a:t>
            </a:r>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2006-08-16T00:00:00Z</dcterms:created>
</cp:coreProperties>
</file>